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2"/>
  </p:notesMasterIdLst>
  <p:sldIdLst>
    <p:sldId id="256" r:id="rId5"/>
    <p:sldId id="257" r:id="rId6"/>
    <p:sldId id="258" r:id="rId7"/>
    <p:sldId id="371" r:id="rId8"/>
    <p:sldId id="372" r:id="rId9"/>
    <p:sldId id="373" r:id="rId10"/>
    <p:sldId id="374" r:id="rId11"/>
    <p:sldId id="375" r:id="rId12"/>
    <p:sldId id="376" r:id="rId13"/>
    <p:sldId id="406" r:id="rId14"/>
    <p:sldId id="378" r:id="rId15"/>
    <p:sldId id="401" r:id="rId16"/>
    <p:sldId id="402" r:id="rId17"/>
    <p:sldId id="403" r:id="rId18"/>
    <p:sldId id="377" r:id="rId19"/>
    <p:sldId id="407" r:id="rId20"/>
    <p:sldId id="394" r:id="rId21"/>
    <p:sldId id="396" r:id="rId22"/>
    <p:sldId id="379" r:id="rId23"/>
    <p:sldId id="380" r:id="rId24"/>
    <p:sldId id="381" r:id="rId25"/>
    <p:sldId id="397" r:id="rId26"/>
    <p:sldId id="398" r:id="rId27"/>
    <p:sldId id="399" r:id="rId28"/>
    <p:sldId id="400" r:id="rId29"/>
    <p:sldId id="382" r:id="rId30"/>
    <p:sldId id="383" r:id="rId31"/>
    <p:sldId id="384" r:id="rId32"/>
    <p:sldId id="404" r:id="rId33"/>
    <p:sldId id="405" r:id="rId34"/>
    <p:sldId id="385" r:id="rId35"/>
    <p:sldId id="408" r:id="rId36"/>
    <p:sldId id="409" r:id="rId37"/>
    <p:sldId id="386" r:id="rId38"/>
    <p:sldId id="387" r:id="rId39"/>
    <p:sldId id="411" r:id="rId40"/>
    <p:sldId id="412" r:id="rId41"/>
    <p:sldId id="418" r:id="rId42"/>
    <p:sldId id="410" r:id="rId43"/>
    <p:sldId id="390" r:id="rId44"/>
    <p:sldId id="421" r:id="rId45"/>
    <p:sldId id="389" r:id="rId46"/>
    <p:sldId id="419" r:id="rId47"/>
    <p:sldId id="420" r:id="rId48"/>
    <p:sldId id="391" r:id="rId49"/>
    <p:sldId id="422" r:id="rId50"/>
    <p:sldId id="423" r:id="rId51"/>
    <p:sldId id="424" r:id="rId52"/>
    <p:sldId id="392" r:id="rId53"/>
    <p:sldId id="393" r:id="rId54"/>
    <p:sldId id="425" r:id="rId55"/>
    <p:sldId id="426" r:id="rId56"/>
    <p:sldId id="413" r:id="rId57"/>
    <p:sldId id="417" r:id="rId58"/>
    <p:sldId id="416" r:id="rId59"/>
    <p:sldId id="370" r:id="rId60"/>
    <p:sldId id="429" r:id="rId61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7" autoAdjust="0"/>
    <p:restoredTop sz="91937" autoAdjust="0"/>
  </p:normalViewPr>
  <p:slideViewPr>
    <p:cSldViewPr snapToGrid="0">
      <p:cViewPr varScale="1">
        <p:scale>
          <a:sx n="110" d="100"/>
          <a:sy n="110" d="100"/>
        </p:scale>
        <p:origin x="9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Tominski" userId="6eb7925a-4ed8-4478-9b7b-0da07fdcf4bc" providerId="ADAL" clId="{A2D1075D-1913-4347-B8BC-CB1C40F0C4DF}"/>
  </pc:docChgLst>
  <pc:docChgLst>
    <pc:chgData name="Christian Tominski" userId="6eb7925a-4ed8-4478-9b7b-0da07fdcf4bc" providerId="ADAL" clId="{FB31FBCF-C045-4381-8CC2-B2530AFD4467}"/>
    <pc:docChg chg="custSel modSld">
      <pc:chgData name="Christian Tominski" userId="6eb7925a-4ed8-4478-9b7b-0da07fdcf4bc" providerId="ADAL" clId="{FB31FBCF-C045-4381-8CC2-B2530AFD4467}" dt="2023-05-03T16:19:13.126" v="20" actId="166"/>
      <pc:docMkLst>
        <pc:docMk/>
      </pc:docMkLst>
      <pc:sldChg chg="addSp delSp modSp delAnim">
        <pc:chgData name="Christian Tominski" userId="6eb7925a-4ed8-4478-9b7b-0da07fdcf4bc" providerId="ADAL" clId="{FB31FBCF-C045-4381-8CC2-B2530AFD4467}" dt="2023-05-03T16:19:13.126" v="20" actId="166"/>
        <pc:sldMkLst>
          <pc:docMk/>
          <pc:sldMk cId="2057149891" sldId="424"/>
        </pc:sldMkLst>
        <pc:spChg chg="ord">
          <ac:chgData name="Christian Tominski" userId="6eb7925a-4ed8-4478-9b7b-0da07fdcf4bc" providerId="ADAL" clId="{FB31FBCF-C045-4381-8CC2-B2530AFD4467}" dt="2023-05-03T16:19:13.126" v="20" actId="166"/>
          <ac:spMkLst>
            <pc:docMk/>
            <pc:sldMk cId="2057149891" sldId="424"/>
            <ac:spMk id="3" creationId="{04984033-7CF7-41AA-8E64-E76BAF004275}"/>
          </ac:spMkLst>
        </pc:spChg>
        <pc:spChg chg="ord">
          <ac:chgData name="Christian Tominski" userId="6eb7925a-4ed8-4478-9b7b-0da07fdcf4bc" providerId="ADAL" clId="{FB31FBCF-C045-4381-8CC2-B2530AFD4467}" dt="2023-05-03T16:19:13.126" v="20" actId="166"/>
          <ac:spMkLst>
            <pc:docMk/>
            <pc:sldMk cId="2057149891" sldId="424"/>
            <ac:spMk id="11" creationId="{1A24651F-BB75-4861-A623-7B9C124DE88E}"/>
          </ac:spMkLst>
        </pc:spChg>
        <pc:picChg chg="del">
          <ac:chgData name="Christian Tominski" userId="6eb7925a-4ed8-4478-9b7b-0da07fdcf4bc" providerId="ADAL" clId="{FB31FBCF-C045-4381-8CC2-B2530AFD4467}" dt="2023-05-03T15:52:02.495" v="5" actId="478"/>
          <ac:picMkLst>
            <pc:docMk/>
            <pc:sldMk cId="2057149891" sldId="424"/>
            <ac:picMk id="7" creationId="{B9CB94AB-2D8A-408D-86F0-3991A18C9629}"/>
          </ac:picMkLst>
        </pc:picChg>
        <pc:picChg chg="del">
          <ac:chgData name="Christian Tominski" userId="6eb7925a-4ed8-4478-9b7b-0da07fdcf4bc" providerId="ADAL" clId="{FB31FBCF-C045-4381-8CC2-B2530AFD4467}" dt="2023-05-03T15:52:20.763" v="9" actId="478"/>
          <ac:picMkLst>
            <pc:docMk/>
            <pc:sldMk cId="2057149891" sldId="424"/>
            <ac:picMk id="10" creationId="{32DB9023-0F5B-41DD-A584-EB1FA53C2A3F}"/>
          </ac:picMkLst>
        </pc:picChg>
        <pc:picChg chg="add del mod">
          <ac:chgData name="Christian Tominski" userId="6eb7925a-4ed8-4478-9b7b-0da07fdcf4bc" providerId="ADAL" clId="{FB31FBCF-C045-4381-8CC2-B2530AFD4467}" dt="2023-05-03T16:18:42.475" v="17" actId="478"/>
          <ac:picMkLst>
            <pc:docMk/>
            <pc:sldMk cId="2057149891" sldId="424"/>
            <ac:picMk id="12" creationId="{76CE5CDA-7A25-47E3-95F0-615DA16A9A1D}"/>
          </ac:picMkLst>
        </pc:picChg>
        <pc:picChg chg="add">
          <ac:chgData name="Christian Tominski" userId="6eb7925a-4ed8-4478-9b7b-0da07fdcf4bc" providerId="ADAL" clId="{FB31FBCF-C045-4381-8CC2-B2530AFD4467}" dt="2023-05-03T16:19:06.114" v="19"/>
          <ac:picMkLst>
            <pc:docMk/>
            <pc:sldMk cId="2057149891" sldId="424"/>
            <ac:picMk id="13" creationId="{F899EDCE-4941-4ECF-86AD-C00888DE99A3}"/>
          </ac:picMkLst>
        </pc:picChg>
        <pc:picChg chg="add del mod">
          <ac:chgData name="Christian Tominski" userId="6eb7925a-4ed8-4478-9b7b-0da07fdcf4bc" providerId="ADAL" clId="{FB31FBCF-C045-4381-8CC2-B2530AFD4467}" dt="2023-05-03T16:18:43.171" v="18" actId="478"/>
          <ac:picMkLst>
            <pc:docMk/>
            <pc:sldMk cId="2057149891" sldId="424"/>
            <ac:picMk id="14" creationId="{4DE200CD-7E3A-425F-966A-6596703D912D}"/>
          </ac:picMkLst>
        </pc:picChg>
        <pc:picChg chg="add">
          <ac:chgData name="Christian Tominski" userId="6eb7925a-4ed8-4478-9b7b-0da07fdcf4bc" providerId="ADAL" clId="{FB31FBCF-C045-4381-8CC2-B2530AFD4467}" dt="2023-05-03T16:19:06.114" v="19"/>
          <ac:picMkLst>
            <pc:docMk/>
            <pc:sldMk cId="2057149891" sldId="424"/>
            <ac:picMk id="15" creationId="{E09B3B00-D98E-418E-831F-296589880103}"/>
          </ac:picMkLst>
        </pc:picChg>
      </pc:sldChg>
    </pc:docChg>
  </pc:docChgLst>
  <pc:docChgLst>
    <pc:chgData name="Christian Tominski" userId="6eb7925a-4ed8-4478-9b7b-0da07fdcf4bc" providerId="ADAL" clId="{3EFE5C66-B370-49AA-AF83-A0A6DFFC6F03}"/>
  </pc:docChgLst>
  <pc:docChgLst>
    <pc:chgData name="Christian Tominski" userId="6eb7925a-4ed8-4478-9b7b-0da07fdcf4bc" providerId="ADAL" clId="{D5D12A45-B3AD-4AD1-B4CE-905E0D7B8001}"/>
  </pc:docChgLst>
  <pc:docChgLst>
    <pc:chgData name="Christian Tominski" userId="6eb7925a-4ed8-4478-9b7b-0da07fdcf4bc" providerId="ADAL" clId="{4033E8CE-9BE8-4C03-A0AA-7D34FE985842}"/>
  </pc:docChgLst>
  <pc:docChgLst>
    <pc:chgData name="Christian Tominski" userId="6eb7925a-4ed8-4478-9b7b-0da07fdcf4bc" providerId="ADAL" clId="{217C3F00-2CCF-4338-8581-AE5C01FB9BA2}"/>
  </pc:docChgLst>
  <pc:docChgLst>
    <pc:chgData name="Christian Tominski" userId="6eb7925a-4ed8-4478-9b7b-0da07fdcf4bc" providerId="ADAL" clId="{15406347-1F57-4D8D-8080-91EF0F344006}"/>
  </pc:docChgLst>
  <pc:docChgLst>
    <pc:chgData name="Christian Tominski" userId="6eb7925a-4ed8-4478-9b7b-0da07fdcf4bc" providerId="ADAL" clId="{86357287-60D0-4366-BBB7-10B7BE1D0E71}"/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8F857-894E-4C1A-916E-3BBF3461472F}" type="datetimeFigureOut">
              <a:rPr lang="aa-ET" smtClean="0"/>
              <a:t>05/03/2023</a:t>
            </a:fld>
            <a:endParaRPr lang="aa-E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1A4A3-1D19-4712-B27D-4710557593F6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5022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impression: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Eastern parts are unhappy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What’s contained in the data</a:t>
            </a:r>
          </a:p>
          <a:p>
            <a:pPr marL="171450" indent="-171450">
              <a:buFontTx/>
              <a:buChar char="-"/>
            </a:pPr>
            <a:r>
              <a:rPr lang="en-US" dirty="0"/>
              <a:t>People in Eastern parts are happy as well, but slightly less compared to Western parts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487264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15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015578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16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152397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17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432479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18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516249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19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373717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20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158071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21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33513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Nominal data:</a:t>
            </a:r>
          </a:p>
          <a:p>
            <a:pPr marL="171450" indent="-171450">
              <a:buFontTx/>
              <a:buChar char="-"/>
            </a:pPr>
            <a:r>
              <a:rPr lang="en-US" dirty="0"/>
              <a:t>Hair color {blond, brown, black, red, gray}</a:t>
            </a:r>
          </a:p>
          <a:p>
            <a:pPr marL="171450" indent="-171450">
              <a:buFontTx/>
              <a:buChar char="-"/>
            </a:pPr>
            <a:r>
              <a:rPr lang="en-US" dirty="0"/>
              <a:t>ICD-10 diagnosis codes (more than 14.000) {A00.0 (Cholera), …, Z99.9 (Long-time dependency from medical apparatus)}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Ordinal data:</a:t>
            </a:r>
          </a:p>
          <a:p>
            <a:pPr marL="171450" indent="-171450">
              <a:buFontTx/>
              <a:buChar char="-"/>
            </a:pPr>
            <a:r>
              <a:rPr lang="en-US" dirty="0"/>
              <a:t>Level of education {Bachelor, Master, Doctor}</a:t>
            </a:r>
          </a:p>
          <a:p>
            <a:pPr marL="171450" indent="-171450">
              <a:buFontTx/>
              <a:buChar char="-"/>
            </a:pPr>
            <a:r>
              <a:rPr lang="en-US" dirty="0"/>
              <a:t>Satisfaction ranking {*, **, ***, ****, *****}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22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783416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Countable data can be transformed into a frequency representation. How many data item with a specific value?</a:t>
            </a:r>
          </a:p>
          <a:p>
            <a:r>
              <a:rPr lang="en-US" dirty="0"/>
              <a:t>For uncountable data this is not possible. We would need to assign continuous data values to a discrete number of bins first in order to be able to get a frequency representation.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23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775979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24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74873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version is better because it faithfully encodes the underlying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5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264197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https://www.youtube.com/watch?v=f5liqUk0ZTw</a:t>
            </a:r>
            <a:r>
              <a:rPr lang="en-US" baseline="0" dirty="0"/>
              <a:t> and https://www.youtube.com/watch?v=uaQeXi4E7gA for a beginner’s guides to tensors.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25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852029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26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815175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27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718010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28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871291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29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628514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30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287231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31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9376361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32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749027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33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7993572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34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93934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6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3229681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35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3275344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36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2183651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37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9813151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38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2002690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39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487207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40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6140087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41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9274533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42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5007806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43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1971227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44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8901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7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9587514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45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4993656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46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005068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47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1340956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48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8964806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49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395014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50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8446424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51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0244502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52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8451894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53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6880696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things to ask:</a:t>
            </a:r>
          </a:p>
          <a:p>
            <a:pPr marL="171450" indent="-171450">
              <a:buFontTx/>
              <a:buChar char="-"/>
            </a:pPr>
            <a:r>
              <a:rPr lang="en-US" dirty="0"/>
              <a:t>Data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Do you deal with scalars, vectors, or higher-order data?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How do you treat null or missing values?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Tasks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What do plan to do with your data?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Are you interested in sets of values or individual values?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Context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How experienced are the prospective users, experts or casual users?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How big are the screens on which the solution will run?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55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797029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8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1827539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56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2668066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57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94506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9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76723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10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738563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11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522658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13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2476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0F8C8-6E22-430A-966C-9DA6E0AA9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E68F4C-C5A7-47F9-91F8-E82593A00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9707-4F24-46CC-9BE5-AE6AA05E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041C-D023-4917-8C83-0038E2D08312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323DC-F2E6-4246-905B-DF3DFCA0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81B5E-1414-4B29-97D8-09B6043F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98586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913-FC9A-4BA5-8DAB-931CE913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E2A994-0968-4EEC-A4C2-82A29D9A6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3AEA9-0A69-4FEE-A59C-78D20A8B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D280-ABC5-44B7-BF67-BEF78D51F0FA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48CAD-B624-49D9-94A7-C03D9547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79598-694D-4452-92FB-6BF11FBD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93475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036B9B-4E08-4881-BB05-CDF529715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27CDB-AB41-4690-B76E-ADAB129A9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B64B5-5020-41C7-99F4-6B572A83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AF5E-9A4A-49E1-B000-3F5226882B75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55669-CADA-4B86-ACE7-299AE008A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3D6C3-725A-49D4-8720-0757527B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17233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E1B37-866A-4BA7-B8E3-0E6436A5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B21FC-528F-4CB4-83A2-C73198C38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7E55B-3A1B-4F48-B157-5272C013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2D71-5C3F-4DE1-B8FE-1E50DB642819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419D8-4EA8-45A4-867F-F5AEFD990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5B661-BDE4-42F5-91F7-773B0EAAB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82013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E8D2-4C6D-45CE-ABEA-F61C6A7C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E5DA1-3E02-4F87-82EC-511FEDA69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6D2EB-89DF-43E3-8B6C-C31797973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AD6A-E6CC-4D8C-B371-58AF74E676DC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DFA1-B713-426E-9F38-D82A17465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3F8ED-C838-4DC3-9844-14CF3E58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28447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C1C3B-60F0-4BC2-9CC9-DB035449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A885-45CF-43B0-B885-D3A406C14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AFDFC-F972-4331-97EA-B615C260F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91D0F-CB8F-4ADF-A4E7-C89E00A1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3A95-AC99-48D3-9DDF-1D12700E5E8B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C073B-BE97-473A-82D8-A2297990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21415-7467-4B29-A611-B9CC392B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03124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8CB8F-0C14-4306-A510-B44D5E43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82EA8-5A6B-4476-B285-0CE222277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AFF95-6A4C-4D5A-999A-478651EDD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A9172-1B6E-4210-AD9E-551C8E16C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98DC7-4BFA-479B-9509-DEE616BB6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5E403B-E8DB-4B9C-8036-11209E29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719-DE19-4D39-AF02-0BE9EB85AD67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4960A5-6433-4A56-B5A7-F8CD5E1F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333D48-5EA3-41FD-A064-5824BB06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68836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2C91-C313-41AB-A63F-D4928958C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4ACF39-02EF-41E5-A9FB-AC7BB4A4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9947-FBC4-4E06-A973-61AD2F4C503F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00923-24FC-4E4F-B9EA-585944785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526F8-34D0-4E2D-BF95-EC1B16EF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69462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EC602F-DD45-4B76-929A-F2C52E496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5270-6FBC-4374-8686-1F99106F44B4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306AA6-968F-4EEE-9473-2D5DD486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F9082-39BF-4B85-A836-EAA6995B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19331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83C2-BDB0-4AAF-A8D9-D45360FCA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D0E42-A850-4435-996F-2BA65C6DF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9A90B-A3DA-4C2C-B04F-434BEFC48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237FC-7394-49C2-9D23-CAE64726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D630-D07C-4FD0-9EE1-3341E677DF0A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C3794-F599-4E0E-84BB-3691307D6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9EBF0-33E3-4963-9246-4EF6AEBB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2766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0347A-685E-4B24-81F7-77132591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1057ED-8B74-4DFD-BC28-EE0095C0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B5709-2E3B-4329-84BD-3F2C7218C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A4144-13BE-4548-B7C9-FB0896E87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8D1B-E24F-4BF6-8C86-23B4F4B52EF1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D8F5C-2D83-45DB-B357-EB90A378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3E464-1BA4-4B61-8975-3D90ED6EB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92158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F6D0A9-7B3F-4E50-9619-83FFE4B1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EC8F0-E6B4-49F6-A724-FAA78F4A7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4863-EBF6-4973-8CE5-470709D7D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BFB7C-F911-40ED-A4EA-D28C33AE48E4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D9FC9-8FC9-45C0-BF73-E855715CF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1858C-9435-48FE-B544-5A758689C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2CA3A21-040B-4875-A792-9E5D9E5CFF8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78622" y="6348586"/>
            <a:ext cx="746937" cy="37346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4DFA8A7-ADFA-4BEF-9FF8-DFBE7C3E53F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697843" y="6356350"/>
            <a:ext cx="1280779" cy="37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7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www.vislie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wardtufte.com/tufte/books_vdqi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jheer.github.io/barnes-hu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307/143141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exploratorydataa00tuke_0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201/9781315152707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BCAF-DE3C-45FB-B5EF-C5BE2BE229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Interactive Visual</a:t>
            </a:r>
            <a:br>
              <a:rPr lang="en-US" dirty="0"/>
            </a:br>
            <a:r>
              <a:rPr lang="en-US" dirty="0"/>
              <a:t>Data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AB694-2A15-494B-96DA-DEFFF7679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02 – Criteria and influencing factors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9B624-7F83-401F-B4D3-09C946406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3E852-3C7B-468A-B1C8-F609F6BC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1</a:t>
            </a:fld>
            <a:endParaRPr lang="aa-ET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348723-D7BA-4D59-8FFD-B808EBF3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1E333-98C1-48A1-9931-1F5093CB6A64}" type="datetime1">
              <a:rPr lang="en-US" smtClean="0"/>
              <a:t>5/3/2023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173184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1B692B3-7574-4C1A-B492-A412E38A07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808349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Expressiveness: Lie Factor</a:t>
                </a:r>
              </a:p>
              <a:p>
                <a:r>
                  <a:rPr lang="en-US" dirty="0"/>
                  <a:t>Perceived effect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should correspond to the effect in the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Lie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5.3−0.6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=7.83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≈783%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27.5−18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=0.53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≈53%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783%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52%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=14.77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1B692B3-7574-4C1A-B492-A412E38A07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808349" cy="4351338"/>
              </a:xfrm>
              <a:blipFill>
                <a:blip r:embed="rId3"/>
                <a:stretch>
                  <a:fillRect l="-2665" t="-2241" b="-4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8C58-6AE1-4E9D-B048-35EB55C70B6A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10</a:t>
            </a:fld>
            <a:endParaRPr lang="aa-ET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F11A4EA-8D5B-47E2-B0E2-272A66666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8266" y="2145972"/>
            <a:ext cx="6643734" cy="332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399CD5-5DAF-4B5C-B481-DB865BDDADA4}"/>
                  </a:ext>
                </a:extLst>
              </p:cNvPr>
              <p:cNvSpPr txBox="1"/>
              <p:nvPr/>
            </p:nvSpPr>
            <p:spPr>
              <a:xfrm>
                <a:off x="9982200" y="5047381"/>
                <a:ext cx="1669047" cy="516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399CD5-5DAF-4B5C-B481-DB865BDDA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5047381"/>
                <a:ext cx="1669047" cy="5166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E81F12E-742F-4BB4-AA6D-FCF7DAD3ED8F}"/>
              </a:ext>
            </a:extLst>
          </p:cNvPr>
          <p:cNvSpPr/>
          <p:nvPr/>
        </p:nvSpPr>
        <p:spPr>
          <a:xfrm>
            <a:off x="7192500" y="2501278"/>
            <a:ext cx="4936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Tufte, “The Visual Display of Quantitative Information”, Graphics Press, 2001</a:t>
            </a:r>
            <a:endParaRPr lang="en-DE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AD4BE4-D281-44E7-AF12-B00B3F3F806E}"/>
              </a:ext>
            </a:extLst>
          </p:cNvPr>
          <p:cNvSpPr/>
          <p:nvPr/>
        </p:nvSpPr>
        <p:spPr>
          <a:xfrm>
            <a:off x="5646549" y="5856598"/>
            <a:ext cx="3239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Also see </a:t>
            </a:r>
            <a:r>
              <a:rPr lang="en-US" dirty="0">
                <a:hlinkClick r:id="rId7"/>
              </a:rPr>
              <a:t>https://www.vislies.org</a:t>
            </a:r>
            <a:r>
              <a:rPr lang="en-US" dirty="0"/>
              <a:t>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5672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Effectiveness</a:t>
            </a:r>
          </a:p>
          <a:p>
            <a:r>
              <a:rPr lang="en-US" dirty="0"/>
              <a:t>Relates to the degree to which users can achieve tasks</a:t>
            </a:r>
          </a:p>
          <a:p>
            <a:r>
              <a:rPr lang="en-US" dirty="0"/>
              <a:t>An interactive visual data analysis solution is </a:t>
            </a:r>
            <a:r>
              <a:rPr lang="en-US" b="1" dirty="0"/>
              <a:t>effective if it is geared to the human sensory and motor system</a:t>
            </a:r>
            <a:endParaRPr lang="en-US" dirty="0"/>
          </a:p>
          <a:p>
            <a:pPr lvl="1"/>
            <a:r>
              <a:rPr lang="en-US" dirty="0"/>
              <a:t>How well can users digest the depicted information (visual)</a:t>
            </a:r>
          </a:p>
          <a:p>
            <a:pPr lvl="1"/>
            <a:r>
              <a:rPr lang="en-US" dirty="0"/>
              <a:t>How well can users convey their intent to change (interactive)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37F2-910E-4E6F-A819-35E52C5FBC73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11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294484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</a:t>
            </a:r>
            <a:endParaRPr lang="de-DE" dirty="0"/>
          </a:p>
        </p:txBody>
      </p:sp>
      <p:sp>
        <p:nvSpPr>
          <p:cNvPr id="135" name="Content Placeholder 134">
            <a:extLst>
              <a:ext uri="{FF2B5EF4-FFF2-40B4-BE49-F238E27FC236}">
                <a16:creationId xmlns:a16="http://schemas.microsoft.com/office/drawing/2014/main" id="{81942C12-04CD-49E4-8813-7F1C67F02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Effectiveness: Illustrating example</a:t>
            </a:r>
          </a:p>
          <a:p>
            <a:r>
              <a:rPr lang="en-US" dirty="0"/>
              <a:t>Let’s visualize a data table!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9AB6-7751-4470-B5C4-8C0FD8C559E7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20CE1D-6184-4A48-9FFB-CB9C16BC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78E8-9992-4143-84A0-E909B9321CCA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0283E-CFB3-419E-80AD-BDC3AB752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905" y="1561420"/>
            <a:ext cx="4835895" cy="46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99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Criteria</a:t>
            </a:r>
            <a:endParaRPr lang="de-DE" dirty="0"/>
          </a:p>
        </p:txBody>
      </p:sp>
      <p:sp>
        <p:nvSpPr>
          <p:cNvPr id="135" name="Content Placeholder 134">
            <a:extLst>
              <a:ext uri="{FF2B5EF4-FFF2-40B4-BE49-F238E27FC236}">
                <a16:creationId xmlns:a16="http://schemas.microsoft.com/office/drawing/2014/main" id="{81942C12-04CD-49E4-8813-7F1C67F02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160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Effectiveness: Illustrating example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this visualization expressive?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this visualization effective?</a:t>
            </a:r>
          </a:p>
          <a:p>
            <a:endParaRPr lang="en-US" dirty="0"/>
          </a:p>
          <a:p>
            <a:r>
              <a:rPr lang="en-US" dirty="0"/>
              <a:t>Arguably, yes, it is expressive, because all data are represented visually?</a:t>
            </a:r>
          </a:p>
          <a:p>
            <a:r>
              <a:rPr lang="en-US" dirty="0"/>
              <a:t>But, it is not effective, because we can hardly interpret the data.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9072-B13E-4B37-8A76-B9905ECA96E7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20CE1D-6184-4A48-9FFB-CB9C16BC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78E8-9992-4143-84A0-E909B9321CCA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CF758-D443-4921-805E-BD0DEC685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905" y="1561420"/>
            <a:ext cx="4835895" cy="46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3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Criteria</a:t>
            </a:r>
            <a:endParaRPr lang="de-DE" dirty="0"/>
          </a:p>
        </p:txBody>
      </p:sp>
      <p:sp>
        <p:nvSpPr>
          <p:cNvPr id="135" name="Content Placeholder 134">
            <a:extLst>
              <a:ext uri="{FF2B5EF4-FFF2-40B4-BE49-F238E27FC236}">
                <a16:creationId xmlns:a16="http://schemas.microsoft.com/office/drawing/2014/main" id="{81942C12-04CD-49E4-8813-7F1C67F02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9726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Effectiveness: Illustrating example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this visualization expressive?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this visualization effective?</a:t>
            </a:r>
          </a:p>
          <a:p>
            <a:endParaRPr lang="en-US" dirty="0"/>
          </a:p>
          <a:p>
            <a:r>
              <a:rPr lang="en-US" dirty="0"/>
              <a:t>Yes, expressive and effective! All data are depicted faithfully and we can easily discern a pattern from the otherwise noisy data.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12AD-8566-4A54-B91E-DB8FF4A1603A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20CE1D-6184-4A48-9FFB-CB9C16BC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78E8-9992-4143-84A0-E909B9321CCA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B7B69C-8B7C-43C3-B967-DB16B43DB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905" y="1561420"/>
            <a:ext cx="4835895" cy="46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85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Efficiency</a:t>
            </a:r>
          </a:p>
          <a:p>
            <a:r>
              <a:rPr lang="en-US" dirty="0"/>
              <a:t>Relates to the balance of benefits and costs</a:t>
            </a:r>
          </a:p>
          <a:p>
            <a:r>
              <a:rPr lang="en-US" dirty="0"/>
              <a:t>An interactive visual data analysis solution is </a:t>
            </a:r>
            <a:r>
              <a:rPr lang="en-US" b="1" dirty="0"/>
              <a:t>efficient if its benefits outweigh the costs</a:t>
            </a:r>
            <a:r>
              <a:rPr lang="en-US" dirty="0"/>
              <a:t> in terms of computational and human resources</a:t>
            </a:r>
          </a:p>
          <a:p>
            <a:pPr lvl="1"/>
            <a:r>
              <a:rPr lang="en-US" dirty="0"/>
              <a:t>How much time and memory does it take?</a:t>
            </a:r>
          </a:p>
          <a:p>
            <a:pPr lvl="1"/>
            <a:r>
              <a:rPr lang="en-US" dirty="0"/>
              <a:t>How much display space is needed?</a:t>
            </a:r>
          </a:p>
          <a:p>
            <a:pPr lvl="1"/>
            <a:r>
              <a:rPr lang="en-US" dirty="0"/>
              <a:t>How much eye movement is required?</a:t>
            </a:r>
          </a:p>
          <a:p>
            <a:pPr lvl="1"/>
            <a:r>
              <a:rPr lang="en-US" dirty="0"/>
              <a:t>How long does it take to decipher the visual representation?</a:t>
            </a:r>
          </a:p>
          <a:p>
            <a:pPr lvl="1"/>
            <a:r>
              <a:rPr lang="en-US" dirty="0"/>
              <a:t>How difficult is it to interact?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08C2-EC94-43C0-A4FB-62E8481BBF8B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15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745204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2948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Illustrating example: Efficiency</a:t>
            </a:r>
          </a:p>
          <a:p>
            <a:r>
              <a:rPr lang="en-US" dirty="0"/>
              <a:t>Force-directed layout for graph visualization</a:t>
            </a:r>
          </a:p>
          <a:p>
            <a:pPr lvl="1"/>
            <a:r>
              <a:rPr lang="en-US" dirty="0"/>
              <a:t>Attracting forces between connected nodes</a:t>
            </a:r>
          </a:p>
          <a:p>
            <a:pPr lvl="1"/>
            <a:r>
              <a:rPr lang="en-US" dirty="0"/>
              <a:t>Repelling forces between</a:t>
            </a:r>
            <a:br>
              <a:rPr lang="en-US" dirty="0"/>
            </a:br>
            <a:r>
              <a:rPr lang="en-US" dirty="0"/>
              <a:t>all nodes</a:t>
            </a:r>
          </a:p>
          <a:p>
            <a:r>
              <a:rPr lang="en-US" dirty="0"/>
              <a:t>Computational costs:</a:t>
            </a:r>
          </a:p>
          <a:p>
            <a:pPr lvl="1"/>
            <a:r>
              <a:rPr lang="en-US" dirty="0"/>
              <a:t>Naïve O(n²)</a:t>
            </a:r>
          </a:p>
          <a:p>
            <a:pPr lvl="1"/>
            <a:r>
              <a:rPr lang="en-US" dirty="0"/>
              <a:t>Barnes-Hut O(n log 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C6FC-2D1D-4FCC-898D-D7AB5370C971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16</a:t>
            </a:fld>
            <a:endParaRPr lang="aa-E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39D3EF-C249-441A-8E4C-0CF7A6BBA80E}"/>
              </a:ext>
            </a:extLst>
          </p:cNvPr>
          <p:cNvSpPr/>
          <p:nvPr/>
        </p:nvSpPr>
        <p:spPr>
          <a:xfrm>
            <a:off x="6096000" y="5505768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dirty="0">
                <a:hlinkClick r:id="rId3"/>
              </a:rPr>
              <a:t>https://jheer.github.io/barnes-hut/</a:t>
            </a:r>
            <a:endParaRPr lang="en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90C397-A47F-46A7-95B3-C418400FE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90688"/>
            <a:ext cx="3796672" cy="381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05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Discussion</a:t>
            </a:r>
          </a:p>
          <a:p>
            <a:r>
              <a:rPr lang="en-US" dirty="0"/>
              <a:t>Criteria capture conceptual ideas, and as such, are difficult to evaluate formally</a:t>
            </a:r>
          </a:p>
          <a:p>
            <a:r>
              <a:rPr lang="en-US" dirty="0"/>
              <a:t>Some aspects easy to quantify: Computation time, display space, …</a:t>
            </a:r>
          </a:p>
          <a:p>
            <a:r>
              <a:rPr lang="en-US" dirty="0"/>
              <a:t>Others hard to pin down: </a:t>
            </a:r>
          </a:p>
          <a:p>
            <a:pPr lvl="1"/>
            <a:r>
              <a:rPr lang="en-US" dirty="0"/>
              <a:t>Expressiveness: What is the “relevant” information to be depicted faithfully?</a:t>
            </a:r>
          </a:p>
          <a:p>
            <a:pPr lvl="1"/>
            <a:r>
              <a:rPr lang="en-US" dirty="0"/>
              <a:t>Effectiveness: How well can a complex data analysis system be operated?</a:t>
            </a:r>
          </a:p>
          <a:p>
            <a:pPr lvl="1"/>
            <a:r>
              <a:rPr lang="en-US" dirty="0"/>
              <a:t>Efficiency: What are the benefits of using an interactive visual solution?</a:t>
            </a:r>
          </a:p>
          <a:p>
            <a:r>
              <a:rPr lang="en-US" dirty="0"/>
              <a:t>Nonetheless, the 3 criteria provide essential guidelines for designing interactive visual data analysis solutions!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310B-DB02-4772-AE3E-B62C5371107C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17</a:t>
            </a:fld>
            <a:endParaRPr lang="aa-ET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B67F74-D667-442A-BB35-26C1348B6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63211"/>
              </p:ext>
            </p:extLst>
          </p:nvPr>
        </p:nvGraphicFramePr>
        <p:xfrm>
          <a:off x="6096000" y="566352"/>
          <a:ext cx="4950098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45343">
                  <a:extLst>
                    <a:ext uri="{9D8B030D-6E8A-4147-A177-3AD203B41FA5}">
                      <a16:colId xmlns:a16="http://schemas.microsoft.com/office/drawing/2014/main" val="1407114822"/>
                    </a:ext>
                  </a:extLst>
                </a:gridCol>
                <a:gridCol w="3204755">
                  <a:extLst>
                    <a:ext uri="{9D8B030D-6E8A-4147-A177-3AD203B41FA5}">
                      <a16:colId xmlns:a16="http://schemas.microsoft.com/office/drawing/2014/main" val="708957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Criterion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Concern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783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Expressiveness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Faithfully map data and tasks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613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Effectiveness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Enable users to accomplish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Efficiency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Balance benefits and 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002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350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F36F-5861-482D-8C60-5EAA5BB5CCFA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18</a:t>
            </a:fld>
            <a:endParaRPr lang="aa-ET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C3661B-2283-4BC2-A1EC-7A36143B0D9B}"/>
              </a:ext>
            </a:extLst>
          </p:cNvPr>
          <p:cNvGrpSpPr/>
          <p:nvPr/>
        </p:nvGrpSpPr>
        <p:grpSpPr>
          <a:xfrm>
            <a:off x="3887848" y="2985867"/>
            <a:ext cx="4416303" cy="1200329"/>
            <a:chOff x="3194234" y="3126590"/>
            <a:chExt cx="4416303" cy="120032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484DFA-4A4B-43AE-AE4C-BFC1514C2605}"/>
                </a:ext>
              </a:extLst>
            </p:cNvPr>
            <p:cNvSpPr/>
            <p:nvPr/>
          </p:nvSpPr>
          <p:spPr>
            <a:xfrm>
              <a:off x="3581400" y="3449756"/>
              <a:ext cx="40291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Above all else </a:t>
              </a:r>
              <a:r>
                <a:rPr lang="en-US" b="1" dirty="0"/>
                <a:t>show the data</a:t>
              </a:r>
              <a:r>
                <a:rPr lang="en-US" dirty="0"/>
                <a:t>.</a:t>
              </a:r>
            </a:p>
            <a:p>
              <a:pPr algn="r"/>
              <a:r>
                <a:rPr lang="en-US" dirty="0"/>
                <a:t>— Tufte, 1983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1C16F6C-8D01-4F09-A821-9B6ABA35E1DF}"/>
                </a:ext>
              </a:extLst>
            </p:cNvPr>
            <p:cNvSpPr/>
            <p:nvPr/>
          </p:nvSpPr>
          <p:spPr>
            <a:xfrm>
              <a:off x="3194234" y="3126590"/>
              <a:ext cx="57099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dirty="0"/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2112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When designing and developing interactive visual data analysis solutions, we need to take into account </a:t>
            </a:r>
            <a:r>
              <a:rPr lang="en-US" b="1" dirty="0"/>
              <a:t>4</a:t>
            </a:r>
            <a:r>
              <a:rPr lang="en-US" dirty="0"/>
              <a:t> key </a:t>
            </a:r>
            <a:r>
              <a:rPr lang="en-US" b="1" dirty="0"/>
              <a:t>influencing factors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b="1" dirty="0"/>
              <a:t>Subject</a:t>
            </a:r>
            <a:r>
              <a:rPr lang="en-US" dirty="0"/>
              <a:t> of the data analysis: </a:t>
            </a:r>
            <a:r>
              <a:rPr lang="en-US" b="1" dirty="0"/>
              <a:t>Data</a:t>
            </a:r>
            <a:r>
              <a:rPr lang="en-US" dirty="0"/>
              <a:t> (what)</a:t>
            </a:r>
            <a:endParaRPr lang="en-US" dirty="0">
              <a:cs typeface="Calibri"/>
            </a:endParaRPr>
          </a:p>
          <a:p>
            <a:r>
              <a:rPr lang="en-US" b="1" dirty="0"/>
              <a:t>Objective</a:t>
            </a:r>
            <a:r>
              <a:rPr lang="en-US" dirty="0"/>
              <a:t> of the data analysis: </a:t>
            </a:r>
            <a:r>
              <a:rPr lang="en-US" b="1" dirty="0"/>
              <a:t>Analysis tasks</a:t>
            </a:r>
            <a:r>
              <a:rPr lang="en-US" dirty="0"/>
              <a:t> (why)</a:t>
            </a:r>
            <a:endParaRPr lang="en-US" dirty="0">
              <a:cs typeface="Calibri"/>
            </a:endParaRPr>
          </a:p>
          <a:p>
            <a:r>
              <a:rPr lang="en-US" b="1" dirty="0"/>
              <a:t>Context</a:t>
            </a:r>
            <a:r>
              <a:rPr lang="en-US" dirty="0"/>
              <a:t> of the data analysis: </a:t>
            </a:r>
            <a:r>
              <a:rPr lang="en-US" b="1" dirty="0"/>
              <a:t>Users and technologies</a:t>
            </a:r>
            <a:r>
              <a:rPr lang="en-US" dirty="0"/>
              <a:t> (who, where, when)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 panose="020F0502020204030204"/>
              </a:rPr>
              <a:t>Why do they matter?</a:t>
            </a:r>
            <a:r>
              <a:rPr lang="en-US" dirty="0">
                <a:cs typeface="Calibri" panose="020F0502020204030204"/>
              </a:rPr>
              <a:t> </a:t>
            </a:r>
          </a:p>
          <a:p>
            <a:pPr lvl="1"/>
            <a:r>
              <a:rPr lang="en-US" dirty="0">
                <a:cs typeface="Calibri" panose="020F0502020204030204"/>
              </a:rPr>
              <a:t>Depending on the influencing factors, different design choices lead to different degrees of fulfillment of the 3 quality criteria!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A093-E589-4F6C-9BF5-ACC406421C6C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19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64218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a good interactive visual data analysis solution: Learn the criteria to be fulfilled</a:t>
            </a:r>
          </a:p>
          <a:p>
            <a:r>
              <a:rPr lang="en-US" dirty="0"/>
              <a:t>What do I need to take into account when designing, developing, or selecting interactive visual data analysis solutions: Learn about the influencing </a:t>
            </a:r>
            <a:r>
              <a:rPr lang="en-US"/>
              <a:t>factors based </a:t>
            </a:r>
            <a:r>
              <a:rPr lang="en-US" dirty="0"/>
              <a:t>on </a:t>
            </a:r>
            <a:r>
              <a:rPr lang="en-US"/>
              <a:t>which decisions can be made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5C39-F6FD-422D-9EA4-471CF4109C8C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2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899457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With respect to the </a:t>
            </a:r>
            <a:r>
              <a:rPr lang="en-US" b="1" dirty="0"/>
              <a:t>data</a:t>
            </a:r>
            <a:r>
              <a:rPr lang="en-US" dirty="0"/>
              <a:t>, the following data characteristics are relevant</a:t>
            </a:r>
          </a:p>
          <a:p>
            <a:r>
              <a:rPr lang="en-US" dirty="0"/>
              <a:t>Data domain (data scale and data type)</a:t>
            </a:r>
            <a:endParaRPr lang="en-US" dirty="0">
              <a:cs typeface="Calibri"/>
            </a:endParaRPr>
          </a:p>
          <a:p>
            <a:r>
              <a:rPr lang="en-US" dirty="0"/>
              <a:t>Data structure</a:t>
            </a:r>
          </a:p>
          <a:p>
            <a:r>
              <a:rPr lang="en-US" dirty="0"/>
              <a:t>Data space</a:t>
            </a:r>
          </a:p>
          <a:p>
            <a:r>
              <a:rPr lang="en-US" dirty="0"/>
              <a:t>Data size</a:t>
            </a:r>
          </a:p>
          <a:p>
            <a:r>
              <a:rPr lang="en-US" dirty="0"/>
              <a:t>Data scope</a:t>
            </a:r>
          </a:p>
          <a:p>
            <a:r>
              <a:rPr lang="en-US" dirty="0"/>
              <a:t>Meta-data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987F-7AB8-4067-92F0-86494016BFD0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20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520756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Data domain</a:t>
            </a:r>
          </a:p>
          <a:p>
            <a:r>
              <a:rPr lang="en-US" dirty="0"/>
              <a:t>Set of values that a datum (or data value) can assume</a:t>
            </a:r>
          </a:p>
          <a:p>
            <a:r>
              <a:rPr lang="en-US" dirty="0"/>
              <a:t>Differentiate between different </a:t>
            </a:r>
            <a:r>
              <a:rPr lang="en-US" b="1" dirty="0"/>
              <a:t>data scales </a:t>
            </a:r>
            <a:r>
              <a:rPr lang="en-US" dirty="0"/>
              <a:t>and </a:t>
            </a:r>
            <a:r>
              <a:rPr lang="en-US" b="1" dirty="0"/>
              <a:t>data types</a:t>
            </a:r>
          </a:p>
          <a:p>
            <a:r>
              <a:rPr lang="en-US" b="1" dirty="0"/>
              <a:t>Data scale</a:t>
            </a:r>
            <a:r>
              <a:rPr lang="en-US" dirty="0"/>
              <a:t>: How are the data scaled?</a:t>
            </a:r>
          </a:p>
          <a:p>
            <a:pPr lvl="1"/>
            <a:r>
              <a:rPr lang="en-US" dirty="0"/>
              <a:t>Qualitative data: Nominal and ordinal data</a:t>
            </a:r>
          </a:p>
          <a:p>
            <a:pPr lvl="1"/>
            <a:r>
              <a:rPr lang="en-US" dirty="0"/>
              <a:t>Quantitative data: Discrete and continuous data</a:t>
            </a:r>
          </a:p>
          <a:p>
            <a:r>
              <a:rPr lang="en-US" b="1" dirty="0"/>
              <a:t>Data type</a:t>
            </a:r>
            <a:r>
              <a:rPr lang="en-US" dirty="0"/>
              <a:t>: How is a datum composed of components?</a:t>
            </a:r>
          </a:p>
          <a:p>
            <a:pPr lvl="1"/>
            <a:r>
              <a:rPr lang="en-US" dirty="0"/>
              <a:t>Scalar, vector, tensor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3090-FD23-4E2B-B242-13C7F496EAA4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21</a:t>
            </a:fld>
            <a:endParaRPr lang="aa-E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F82527-233E-48B1-99AB-000EC1B2F704}"/>
              </a:ext>
            </a:extLst>
          </p:cNvPr>
          <p:cNvSpPr txBox="1"/>
          <p:nvPr/>
        </p:nvSpPr>
        <p:spPr>
          <a:xfrm rot="21397133">
            <a:off x="4191861" y="5290170"/>
            <a:ext cx="3401623" cy="4447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200" dirty="0">
                <a:sym typeface="Wingdings" panose="05000000000000000000" pitchFamily="2" charset="2"/>
              </a:rPr>
              <a:t>Here, the notion of </a:t>
            </a:r>
            <a:r>
              <a:rPr lang="en-US" sz="1200" i="1" dirty="0">
                <a:sym typeface="Wingdings" panose="05000000000000000000" pitchFamily="2" charset="2"/>
              </a:rPr>
              <a:t>data type</a:t>
            </a:r>
            <a:r>
              <a:rPr lang="en-US" sz="1200" dirty="0">
                <a:sym typeface="Wingdings" panose="05000000000000000000" pitchFamily="2" charset="2"/>
              </a:rPr>
              <a:t> is used slightly differently from its use in programming languages.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17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Qualitative data</a:t>
            </a:r>
          </a:p>
          <a:p>
            <a:r>
              <a:rPr lang="en-US" dirty="0"/>
              <a:t>Nominal data</a:t>
            </a:r>
          </a:p>
          <a:p>
            <a:pPr lvl="1"/>
            <a:r>
              <a:rPr lang="en-US" dirty="0"/>
              <a:t>Values for which only the </a:t>
            </a:r>
            <a:r>
              <a:rPr lang="en-US" b="1" dirty="0"/>
              <a:t>equality relation</a:t>
            </a:r>
            <a:r>
              <a:rPr lang="en-US" dirty="0"/>
              <a:t> = is defined</a:t>
            </a:r>
          </a:p>
          <a:p>
            <a:pPr lvl="1"/>
            <a:r>
              <a:rPr lang="en-US" dirty="0"/>
              <a:t>Also called </a:t>
            </a:r>
            <a:r>
              <a:rPr lang="en-US" b="1" dirty="0"/>
              <a:t>categorical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Example: Names </a:t>
            </a:r>
            <a:r>
              <a:rPr lang="en-US" i="1" dirty="0"/>
              <a:t>{John, Mike, Lisa, Monica}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 Give another example of nominal data!</a:t>
            </a:r>
            <a:endParaRPr lang="en-US" i="1" dirty="0"/>
          </a:p>
          <a:p>
            <a:r>
              <a:rPr lang="en-US" dirty="0"/>
              <a:t>Ordinal data</a:t>
            </a:r>
          </a:p>
          <a:p>
            <a:pPr lvl="1"/>
            <a:r>
              <a:rPr lang="en-US" dirty="0"/>
              <a:t>Values for which an </a:t>
            </a:r>
            <a:r>
              <a:rPr lang="en-US" b="1" dirty="0"/>
              <a:t>order relation</a:t>
            </a:r>
            <a:r>
              <a:rPr lang="en-US" dirty="0"/>
              <a:t> &lt; is defined in addition to equality</a:t>
            </a:r>
          </a:p>
          <a:p>
            <a:pPr lvl="1"/>
            <a:r>
              <a:rPr lang="en-US" dirty="0"/>
              <a:t>Example: Age groups </a:t>
            </a:r>
            <a:r>
              <a:rPr lang="en-US" i="1" dirty="0"/>
              <a:t>{children, youths, adults, elders}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 Give another example of ordinal data!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52FE-AE94-49D2-93AE-30154A409D6D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22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1632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Quantitative data</a:t>
            </a:r>
          </a:p>
          <a:p>
            <a:r>
              <a:rPr lang="en-US" dirty="0"/>
              <a:t>Discrete data</a:t>
            </a:r>
          </a:p>
          <a:p>
            <a:pPr lvl="1"/>
            <a:r>
              <a:rPr lang="en-US" dirty="0"/>
              <a:t>Numeric values whose domain can be equated to the </a:t>
            </a:r>
            <a:r>
              <a:rPr lang="en-US" b="1" dirty="0"/>
              <a:t>whole numbers</a:t>
            </a:r>
          </a:p>
          <a:p>
            <a:pPr lvl="1"/>
            <a:r>
              <a:rPr lang="en-US" dirty="0"/>
              <a:t>Countable and </a:t>
            </a:r>
            <a:r>
              <a:rPr lang="en-US" b="1" dirty="0"/>
              <a:t>distance</a:t>
            </a:r>
            <a:r>
              <a:rPr lang="en-US" dirty="0"/>
              <a:t> between any two data values is defined</a:t>
            </a:r>
          </a:p>
          <a:p>
            <a:pPr lvl="1"/>
            <a:r>
              <a:rPr lang="en-US" dirty="0"/>
              <a:t>Example: Number of people visiting a doctor</a:t>
            </a:r>
          </a:p>
          <a:p>
            <a:r>
              <a:rPr lang="en-US" dirty="0"/>
              <a:t>Continuous data</a:t>
            </a:r>
          </a:p>
          <a:p>
            <a:pPr lvl="1"/>
            <a:r>
              <a:rPr lang="en-US" dirty="0"/>
              <a:t>Numeric values whose domain can be equated to the </a:t>
            </a:r>
            <a:r>
              <a:rPr lang="en-US" b="1" dirty="0"/>
              <a:t>real numbers</a:t>
            </a:r>
          </a:p>
          <a:p>
            <a:pPr lvl="1"/>
            <a:r>
              <a:rPr lang="en-US" b="1" dirty="0"/>
              <a:t>Uncountable</a:t>
            </a:r>
            <a:r>
              <a:rPr lang="en-US" dirty="0"/>
              <a:t>, distance is defined, and </a:t>
            </a:r>
            <a:r>
              <a:rPr lang="en-US" b="1" dirty="0"/>
              <a:t>interpolation</a:t>
            </a:r>
            <a:r>
              <a:rPr lang="en-US" dirty="0"/>
              <a:t> is possible</a:t>
            </a:r>
          </a:p>
          <a:p>
            <a:pPr lvl="1"/>
            <a:r>
              <a:rPr lang="en-US" dirty="0"/>
              <a:t>Example: Temperature measurements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 Why is the uncountable property of relevance here?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24D9-EF69-402C-ABAD-23E224FC5DE0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23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50266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Data scale</a:t>
            </a:r>
          </a:p>
          <a:p>
            <a:r>
              <a:rPr lang="en-US" dirty="0"/>
              <a:t>Summary of data scales and possible operations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E6F1-144C-49E8-A6B7-C4623495DA8B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24</a:t>
            </a:fld>
            <a:endParaRPr lang="aa-ET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4C7373-8346-447D-BB9B-F6DB276F8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15715"/>
              </p:ext>
            </p:extLst>
          </p:nvPr>
        </p:nvGraphicFramePr>
        <p:xfrm>
          <a:off x="2032000" y="3223547"/>
          <a:ext cx="8128000" cy="2595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028274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137565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2799731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822228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96014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Qualitative 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Quantitative 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19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Ordinal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Continuous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99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773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45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901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Interpolation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768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(Count)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999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202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Data type</a:t>
            </a:r>
          </a:p>
          <a:p>
            <a:r>
              <a:rPr lang="en-US" b="1" dirty="0"/>
              <a:t>Scalar: </a:t>
            </a:r>
          </a:p>
          <a:p>
            <a:pPr lvl="1"/>
            <a:r>
              <a:rPr lang="en-US" b="1" dirty="0"/>
              <a:t>Single value</a:t>
            </a:r>
          </a:p>
          <a:p>
            <a:pPr lvl="1"/>
            <a:r>
              <a:rPr lang="en-US" b="1" dirty="0"/>
              <a:t>Example: temperature value</a:t>
            </a:r>
          </a:p>
          <a:p>
            <a:r>
              <a:rPr lang="en-US" dirty="0"/>
              <a:t>Vector:</a:t>
            </a:r>
          </a:p>
          <a:p>
            <a:pPr lvl="1"/>
            <a:r>
              <a:rPr lang="en-US" dirty="0"/>
              <a:t>Magnitude and direction</a:t>
            </a:r>
          </a:p>
          <a:p>
            <a:pPr lvl="1"/>
            <a:r>
              <a:rPr lang="en-US" dirty="0"/>
              <a:t>Example: 3D vector flow vector </a:t>
            </a:r>
          </a:p>
          <a:p>
            <a:r>
              <a:rPr lang="en-US" dirty="0"/>
              <a:t>Tensor:</a:t>
            </a:r>
          </a:p>
          <a:p>
            <a:pPr lvl="1"/>
            <a:r>
              <a:rPr lang="en-US" dirty="0"/>
              <a:t>General multilinear transformations</a:t>
            </a:r>
          </a:p>
          <a:p>
            <a:pPr lvl="1"/>
            <a:r>
              <a:rPr lang="en-US" dirty="0"/>
              <a:t>Example: Rank-2, 3D stress tensor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3798-0DC1-4B49-B345-5B500EF234CC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25</a:t>
            </a:fld>
            <a:endParaRPr lang="aa-E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44020" y="2638251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020" y="2638251"/>
                <a:ext cx="309380" cy="276999"/>
              </a:xfrm>
              <a:prstGeom prst="rect">
                <a:avLst/>
              </a:prstGeom>
              <a:blipFill>
                <a:blip r:embed="rId3"/>
                <a:stretch>
                  <a:fillRect l="-19608" r="-15686"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64361" y="5062373"/>
                <a:ext cx="1468159" cy="738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361" y="5062373"/>
                <a:ext cx="1468159" cy="738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67191" y="3727875"/>
                <a:ext cx="462498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191" y="3727875"/>
                <a:ext cx="462498" cy="7325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E5EB797-E8A3-4506-99D5-08B86F37FB83}"/>
              </a:ext>
            </a:extLst>
          </p:cNvPr>
          <p:cNvSpPr txBox="1"/>
          <p:nvPr/>
        </p:nvSpPr>
        <p:spPr>
          <a:xfrm rot="251487">
            <a:off x="3849289" y="2135372"/>
            <a:ext cx="1731773" cy="5136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200" dirty="0">
                <a:sym typeface="Wingdings" panose="05000000000000000000" pitchFamily="2" charset="2"/>
              </a:rPr>
              <a:t>In this lecture series, we will focus on scalar data.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545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Data structure</a:t>
            </a:r>
          </a:p>
          <a:p>
            <a:r>
              <a:rPr lang="en-US" dirty="0"/>
              <a:t>Raw data often “unstructured”</a:t>
            </a:r>
          </a:p>
          <a:p>
            <a:r>
              <a:rPr lang="en-US" dirty="0"/>
              <a:t>Data analysis typically requires transforming raw data to a suitable structure</a:t>
            </a:r>
          </a:p>
          <a:p>
            <a:pPr lvl="1"/>
            <a:r>
              <a:rPr lang="en-US" b="1" dirty="0"/>
              <a:t>Tabular data: Rows are tuples, columns are variables</a:t>
            </a:r>
          </a:p>
          <a:p>
            <a:pPr lvl="1"/>
            <a:r>
              <a:rPr lang="en-US" dirty="0"/>
              <a:t>Hierarchical data: Parent-child relations, e.g., for different levels of detail</a:t>
            </a:r>
          </a:p>
          <a:p>
            <a:pPr lvl="1"/>
            <a:r>
              <a:rPr lang="en-US" dirty="0"/>
              <a:t>Graph data: General model for entities and relations between them</a:t>
            </a:r>
          </a:p>
          <a:p>
            <a:pPr lvl="1"/>
            <a:r>
              <a:rPr lang="en-US" dirty="0"/>
              <a:t>(Grid-structured data: Data aligned on different types of grids, for 3D data)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9D2D-5DB1-4185-AFDF-11333FC35933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26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961790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Data space</a:t>
            </a:r>
          </a:p>
          <a:p>
            <a:r>
              <a:rPr lang="en-US" dirty="0"/>
              <a:t>Spanned by variables</a:t>
            </a:r>
          </a:p>
          <a:p>
            <a:pPr lvl="1"/>
            <a:r>
              <a:rPr lang="en-US" b="1" dirty="0"/>
              <a:t>Independent</a:t>
            </a:r>
            <a:r>
              <a:rPr lang="en-US" dirty="0"/>
              <a:t> variables: </a:t>
            </a:r>
            <a:r>
              <a:rPr lang="en-US" b="1" dirty="0"/>
              <a:t>Dimensions</a:t>
            </a:r>
            <a:r>
              <a:rPr lang="en-US" dirty="0"/>
              <a:t> of the space where data have been collected, observed, or simulated</a:t>
            </a:r>
          </a:p>
          <a:p>
            <a:pPr lvl="1"/>
            <a:r>
              <a:rPr lang="en-US" b="1" dirty="0"/>
              <a:t>Dependent</a:t>
            </a:r>
            <a:r>
              <a:rPr lang="en-US" dirty="0"/>
              <a:t> variables: </a:t>
            </a:r>
            <a:r>
              <a:rPr lang="en-US" b="1" dirty="0"/>
              <a:t>Attributes</a:t>
            </a:r>
            <a:r>
              <a:rPr lang="en-US" dirty="0"/>
              <a:t> of what has been collected, observed, or simulated</a:t>
            </a:r>
          </a:p>
          <a:p>
            <a:r>
              <a:rPr lang="en-US" dirty="0"/>
              <a:t>Describes a functional dependency</a:t>
            </a: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70A4-DB70-4A50-A821-7CDE65D83B16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27</a:t>
            </a:fld>
            <a:endParaRPr lang="aa-E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29375" y="4413738"/>
                <a:ext cx="45737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×…×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×…×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75" y="4413738"/>
                <a:ext cx="457375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200" t="-2222" r="-1333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>
            <a:extLst>
              <a:ext uri="{FF2B5EF4-FFF2-40B4-BE49-F238E27FC236}">
                <a16:creationId xmlns:a16="http://schemas.microsoft.com/office/drawing/2014/main" id="{DB073E78-C03E-4433-B31E-460B318D7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0576" y="4889305"/>
            <a:ext cx="8540750" cy="10890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E9D973-FBF0-4010-A21D-718FD975BFBB}"/>
              </a:ext>
            </a:extLst>
          </p:cNvPr>
          <p:cNvSpPr txBox="1"/>
          <p:nvPr/>
        </p:nvSpPr>
        <p:spPr>
          <a:xfrm rot="251487">
            <a:off x="8902788" y="4840598"/>
            <a:ext cx="2386369" cy="7321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200" dirty="0">
                <a:sym typeface="Wingdings" panose="05000000000000000000" pitchFamily="2" charset="2"/>
              </a:rPr>
              <a:t>A visualization usually has the goal to make the functional dependencies in the data visible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734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Data size</a:t>
            </a:r>
            <a:endParaRPr lang="en-US" b="1" dirty="0">
              <a:cs typeface="Calibri"/>
            </a:endParaRPr>
          </a:p>
          <a:p>
            <a:r>
              <a:rPr lang="en-US" i="1" dirty="0">
                <a:cs typeface="Calibri" panose="020F0502020204030204"/>
              </a:rPr>
              <a:t>n</a:t>
            </a:r>
            <a:r>
              <a:rPr lang="en-US" dirty="0">
                <a:cs typeface="Calibri" panose="020F0502020204030204"/>
              </a:rPr>
              <a:t> - Number of dimensions</a:t>
            </a:r>
          </a:p>
          <a:p>
            <a:pPr lvl="1"/>
            <a:r>
              <a:rPr lang="en-US" dirty="0">
                <a:cs typeface="Calibri" panose="020F0502020204030204"/>
              </a:rPr>
              <a:t>n-dimensional data</a:t>
            </a:r>
          </a:p>
          <a:p>
            <a:pPr lvl="2"/>
            <a:r>
              <a:rPr lang="en-US" dirty="0">
                <a:ea typeface="+mn-lt"/>
                <a:cs typeface="+mn-lt"/>
              </a:rPr>
              <a:t>1D data (e.g., time-series): n = 1</a:t>
            </a:r>
          </a:p>
          <a:p>
            <a:pPr lvl="2"/>
            <a:r>
              <a:rPr lang="en-US" dirty="0">
                <a:ea typeface="+mn-lt"/>
                <a:cs typeface="+mn-lt"/>
              </a:rPr>
              <a:t>2D data (e.g. geo-spatial data): n = 2</a:t>
            </a:r>
          </a:p>
          <a:p>
            <a:pPr lvl="2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Think about: Any idea about 3D data?</a:t>
            </a:r>
          </a:p>
          <a:p>
            <a:pPr lvl="2"/>
            <a:r>
              <a:rPr lang="en-US" dirty="0">
                <a:ea typeface="+mn-lt"/>
                <a:cs typeface="+mn-lt"/>
              </a:rPr>
              <a:t>Multidimensional data: </a:t>
            </a:r>
            <a:r>
              <a:rPr lang="en-US" i="1" dirty="0">
                <a:ea typeface="+mn-lt"/>
                <a:cs typeface="+mn-lt"/>
              </a:rPr>
              <a:t>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</a:rPr>
              <a:t>&gt; 3</a:t>
            </a:r>
            <a:endParaRPr lang="en-US" dirty="0">
              <a:ea typeface="+mn-lt"/>
              <a:cs typeface="+mn-lt"/>
            </a:endParaRPr>
          </a:p>
          <a:p>
            <a:r>
              <a:rPr lang="en-US" i="1" dirty="0">
                <a:ea typeface="+mn-lt"/>
                <a:cs typeface="+mn-lt"/>
              </a:rPr>
              <a:t>m </a:t>
            </a:r>
            <a:r>
              <a:rPr lang="en-US" i="1" dirty="0">
                <a:cs typeface="Calibri" panose="020F0502020204030204"/>
              </a:rPr>
              <a:t>- </a:t>
            </a:r>
            <a:r>
              <a:rPr lang="en-US" dirty="0">
                <a:cs typeface="Calibri" panose="020F0502020204030204"/>
              </a:rPr>
              <a:t>Number of attributes</a:t>
            </a:r>
          </a:p>
          <a:p>
            <a:pPr lvl="1"/>
            <a:r>
              <a:rPr lang="en-US" dirty="0">
                <a:cs typeface="Calibri" panose="020F0502020204030204"/>
              </a:rPr>
              <a:t>m-variate data </a:t>
            </a:r>
          </a:p>
          <a:p>
            <a:pPr lvl="2"/>
            <a:r>
              <a:rPr lang="en-US" dirty="0">
                <a:cs typeface="Calibri" panose="020F0502020204030204"/>
              </a:rPr>
              <a:t>Univariate data: m = 1</a:t>
            </a:r>
          </a:p>
          <a:p>
            <a:pPr lvl="2"/>
            <a:r>
              <a:rPr lang="en-US" dirty="0">
                <a:cs typeface="Calibri" panose="020F0502020204030204"/>
              </a:rPr>
              <a:t>Bivariate data: m = 2</a:t>
            </a:r>
          </a:p>
          <a:p>
            <a:pPr lvl="2"/>
            <a:r>
              <a:rPr lang="en-US" dirty="0">
                <a:ea typeface="+mn-lt"/>
                <a:cs typeface="+mn-lt"/>
              </a:rPr>
              <a:t>Multivariate data: m &gt; 2</a:t>
            </a:r>
          </a:p>
          <a:p>
            <a:r>
              <a:rPr lang="en-US" i="1" dirty="0">
                <a:ea typeface="+mn-lt"/>
                <a:cs typeface="+mn-lt"/>
              </a:rPr>
              <a:t>k</a:t>
            </a:r>
            <a:r>
              <a:rPr lang="en-US" dirty="0">
                <a:ea typeface="+mn-lt"/>
                <a:cs typeface="+mn-lt"/>
              </a:rPr>
              <a:t> - Number of tuples</a:t>
            </a:r>
          </a:p>
          <a:p>
            <a:pPr lvl="1"/>
            <a:r>
              <a:rPr lang="en-US" dirty="0">
                <a:cs typeface="Calibri" panose="020F0502020204030204"/>
              </a:rPr>
              <a:t>Small data: k &lt; 1000</a:t>
            </a:r>
          </a:p>
          <a:p>
            <a:pPr lvl="1"/>
            <a:r>
              <a:rPr lang="en-US" dirty="0">
                <a:cs typeface="Calibri" panose="020F0502020204030204"/>
              </a:rPr>
              <a:t>Big data: k &gt; 100.000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7B06-7CA1-4247-AF4E-25E6BF8F766B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28</a:t>
            </a:fld>
            <a:endParaRPr lang="aa-ET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78B7612-617C-4040-B3B1-B305B1116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20117" y="2663221"/>
            <a:ext cx="7171884" cy="351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92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152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Data size</a:t>
            </a:r>
          </a:p>
          <a:p>
            <a:r>
              <a:rPr lang="en-US" dirty="0">
                <a:cs typeface="Calibri" panose="020F0502020204030204"/>
              </a:rPr>
              <a:t>Obviously, the larger </a:t>
            </a:r>
            <a:r>
              <a:rPr lang="en-US" i="1" dirty="0">
                <a:cs typeface="Calibri" panose="020F0502020204030204"/>
              </a:rPr>
              <a:t>m</a:t>
            </a:r>
            <a:r>
              <a:rPr lang="en-US" dirty="0">
                <a:cs typeface="Calibri" panose="020F0502020204030204"/>
              </a:rPr>
              <a:t>, </a:t>
            </a:r>
            <a:r>
              <a:rPr lang="en-US" i="1" dirty="0">
                <a:cs typeface="Calibri" panose="020F0502020204030204"/>
              </a:rPr>
              <a:t>n</a:t>
            </a:r>
            <a:r>
              <a:rPr lang="en-US" dirty="0">
                <a:cs typeface="Calibri" panose="020F0502020204030204"/>
              </a:rPr>
              <a:t>, and </a:t>
            </a:r>
            <a:r>
              <a:rPr lang="en-US" i="1" dirty="0">
                <a:cs typeface="Calibri" panose="020F0502020204030204"/>
              </a:rPr>
              <a:t>k</a:t>
            </a:r>
            <a:r>
              <a:rPr lang="en-US" dirty="0">
                <a:cs typeface="Calibri" panose="020F0502020204030204"/>
              </a:rPr>
              <a:t> are, the more difficult it will be to analyze the data</a:t>
            </a:r>
          </a:p>
          <a:p>
            <a:pPr lvl="1"/>
            <a:r>
              <a:rPr lang="en-US" dirty="0">
                <a:cs typeface="Calibri" panose="020F0502020204030204"/>
              </a:rPr>
              <a:t>Requires additional effort for transforming, rendering, and interpreting the data</a:t>
            </a:r>
          </a:p>
          <a:p>
            <a:r>
              <a:rPr lang="en-US" dirty="0">
                <a:cs typeface="Calibri" panose="020F0502020204030204"/>
              </a:rPr>
              <a:t>What are considered large data, depends on the application context</a:t>
            </a:r>
          </a:p>
          <a:p>
            <a:pPr lvl="1"/>
            <a:r>
              <a:rPr lang="en-US" dirty="0">
                <a:cs typeface="Calibri" panose="020F0502020204030204"/>
              </a:rPr>
              <a:t>Sometimes a graph with hundreds of nodes is large, but graphs exist with millions of nodes!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cs typeface="Calibri" panose="020F0502020204030204"/>
              </a:rPr>
              <a:t>Think about: Hardware barriers and data size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5099-B7B7-43F2-B650-7BC6062615A8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29</a:t>
            </a:fld>
            <a:endParaRPr lang="aa-E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4BE173-8EF1-4696-9CB3-4FA682BFF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03898"/>
            <a:ext cx="2451100" cy="2042583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234182-61BA-4B29-9FC3-3A674354E1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874" y="2712667"/>
            <a:ext cx="1825752" cy="1027176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20A2A-E919-48FA-8B6A-FC1CCD9A0B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26" y="4663124"/>
            <a:ext cx="761248" cy="543748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392710-BA32-4CD9-BB0D-37D00076BB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31" y="3806029"/>
            <a:ext cx="1185438" cy="790909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547511-ADB6-4681-BF51-4B5E1D70A905}"/>
              </a:ext>
            </a:extLst>
          </p:cNvPr>
          <p:cNvSpPr txBox="1"/>
          <p:nvPr/>
        </p:nvSpPr>
        <p:spPr>
          <a:xfrm rot="335110">
            <a:off x="10584708" y="1304852"/>
            <a:ext cx="1258781" cy="11583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200" dirty="0">
                <a:sym typeface="Wingdings" panose="05000000000000000000" pitchFamily="2" charset="2"/>
              </a:rPr>
              <a:t>Fit the cloud</a:t>
            </a:r>
          </a:p>
          <a:p>
            <a:r>
              <a:rPr lang="en-US" sz="1200" dirty="0">
                <a:sym typeface="Wingdings" panose="05000000000000000000" pitchFamily="2" charset="2"/>
              </a:rPr>
              <a:t>Fit on disk</a:t>
            </a:r>
          </a:p>
          <a:p>
            <a:r>
              <a:rPr lang="en-US" sz="1200" dirty="0">
                <a:sym typeface="Wingdings" panose="05000000000000000000" pitchFamily="2" charset="2"/>
              </a:rPr>
              <a:t>Fit in RAM</a:t>
            </a:r>
          </a:p>
          <a:p>
            <a:r>
              <a:rPr lang="en-US" sz="1200" dirty="0">
                <a:sym typeface="Wingdings" panose="05000000000000000000" pitchFamily="2" charset="2"/>
              </a:rPr>
              <a:t>Fit on screen</a:t>
            </a:r>
          </a:p>
          <a:p>
            <a:r>
              <a:rPr lang="en-US" sz="1200" dirty="0">
                <a:sym typeface="Wingdings" panose="05000000000000000000" pitchFamily="2" charset="2"/>
              </a:rPr>
              <a:t>Fit the mind</a:t>
            </a:r>
            <a:endParaRPr lang="en-US" sz="1200" dirty="0"/>
          </a:p>
        </p:txBody>
      </p:sp>
      <p:pic>
        <p:nvPicPr>
          <p:cNvPr id="13" name="Picture 7" descr="\\chaos.informatik.uni-rostock.de\ct\ntfolders\My Documents\My Pictures\Microsoft Clip Organizer\j0444381.jpg">
            <a:extLst>
              <a:ext uri="{FF2B5EF4-FFF2-40B4-BE49-F238E27FC236}">
                <a16:creationId xmlns:a16="http://schemas.microsoft.com/office/drawing/2014/main" id="{09CBAF96-A183-419B-A8E1-668DA2D8B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47183" y="5273058"/>
            <a:ext cx="473133" cy="611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32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Criteria</a:t>
            </a:r>
          </a:p>
          <a:p>
            <a:pPr lvl="1"/>
            <a:r>
              <a:rPr lang="en-US" dirty="0"/>
              <a:t>Expressiveness</a:t>
            </a:r>
          </a:p>
          <a:p>
            <a:pPr lvl="1"/>
            <a:r>
              <a:rPr lang="en-US" dirty="0"/>
              <a:t>Effectiveness</a:t>
            </a:r>
          </a:p>
          <a:p>
            <a:pPr lvl="1"/>
            <a:r>
              <a:rPr lang="en-US" dirty="0"/>
              <a:t>Efficiency</a:t>
            </a:r>
          </a:p>
          <a:p>
            <a:r>
              <a:rPr lang="en-US" dirty="0"/>
              <a:t>Influencing factors</a:t>
            </a:r>
          </a:p>
          <a:p>
            <a:pPr lvl="1"/>
            <a:r>
              <a:rPr lang="en-US" dirty="0"/>
              <a:t>The subject: Data</a:t>
            </a:r>
          </a:p>
          <a:p>
            <a:pPr lvl="1"/>
            <a:r>
              <a:rPr lang="en-US" dirty="0"/>
              <a:t>The objective: Analysis tasks</a:t>
            </a:r>
          </a:p>
          <a:p>
            <a:pPr lvl="1"/>
            <a:r>
              <a:rPr lang="en-US" dirty="0"/>
              <a:t>The context: Users and technologies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EC08-38D1-484E-BEE0-0C5C8009CB7F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3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845356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7980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Data size</a:t>
            </a:r>
          </a:p>
          <a:p>
            <a:r>
              <a:rPr lang="en-US" dirty="0">
                <a:cs typeface="Calibri" panose="020F0502020204030204"/>
              </a:rPr>
              <a:t>Interactive visual data analysis solutions usually target </a:t>
            </a:r>
            <a:r>
              <a:rPr lang="en-US" b="1" dirty="0">
                <a:cs typeface="Calibri" panose="020F0502020204030204"/>
              </a:rPr>
              <a:t>Big Data</a:t>
            </a:r>
          </a:p>
          <a:p>
            <a:r>
              <a:rPr lang="en-US" dirty="0">
                <a:cs typeface="Calibri" panose="020F0502020204030204"/>
              </a:rPr>
              <a:t>Big Data characterized by five Vs</a:t>
            </a:r>
          </a:p>
          <a:p>
            <a:pPr lvl="1"/>
            <a:r>
              <a:rPr lang="en-US" b="1" dirty="0">
                <a:cs typeface="Calibri" panose="020F0502020204030204"/>
              </a:rPr>
              <a:t>Volume:</a:t>
            </a:r>
            <a:r>
              <a:rPr lang="en-US" dirty="0">
                <a:cs typeface="Calibri" panose="020F0502020204030204"/>
              </a:rPr>
              <a:t> Many data points</a:t>
            </a:r>
          </a:p>
          <a:p>
            <a:pPr lvl="1"/>
            <a:r>
              <a:rPr lang="en-US" b="1" dirty="0">
                <a:cs typeface="Calibri" panose="020F0502020204030204"/>
              </a:rPr>
              <a:t>Velocity:</a:t>
            </a:r>
            <a:r>
              <a:rPr lang="en-US" dirty="0">
                <a:cs typeface="Calibri" panose="020F0502020204030204"/>
              </a:rPr>
              <a:t> New data arrive at high speed</a:t>
            </a:r>
          </a:p>
          <a:p>
            <a:pPr lvl="1"/>
            <a:r>
              <a:rPr lang="en-US" b="1" dirty="0">
                <a:cs typeface="Calibri" panose="020F0502020204030204"/>
              </a:rPr>
              <a:t>Variety:</a:t>
            </a:r>
            <a:r>
              <a:rPr lang="en-US" dirty="0">
                <a:cs typeface="Calibri" panose="020F0502020204030204"/>
              </a:rPr>
              <a:t> Many dimensions and attributes covering many different aspects</a:t>
            </a:r>
          </a:p>
          <a:p>
            <a:pPr lvl="1"/>
            <a:r>
              <a:rPr lang="en-US" b="1" dirty="0">
                <a:cs typeface="Calibri" panose="020F0502020204030204"/>
              </a:rPr>
              <a:t>Variability:</a:t>
            </a:r>
            <a:r>
              <a:rPr lang="en-US" dirty="0">
                <a:cs typeface="Calibri" panose="020F0502020204030204"/>
              </a:rPr>
              <a:t> Data must be accessible to diverse user groups</a:t>
            </a:r>
          </a:p>
          <a:p>
            <a:pPr lvl="1"/>
            <a:r>
              <a:rPr lang="en-US" b="1" dirty="0">
                <a:cs typeface="Calibri" panose="020F0502020204030204"/>
              </a:rPr>
              <a:t>Value:</a:t>
            </a:r>
            <a:r>
              <a:rPr lang="en-US" dirty="0">
                <a:cs typeface="Calibri" panose="020F0502020204030204"/>
              </a:rPr>
              <a:t> Monetary costs and benefits of data analysis are considerable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E950-663A-440B-99EF-441EAF150978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30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889480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Data scope</a:t>
            </a:r>
          </a:p>
          <a:p>
            <a:r>
              <a:rPr lang="en-US" dirty="0"/>
              <a:t>Characterizes the range in which the data are valid</a:t>
            </a:r>
            <a:br>
              <a:rPr lang="en-US" dirty="0"/>
            </a:br>
            <a:r>
              <a:rPr lang="en-US" dirty="0"/>
              <a:t>around a point of observation</a:t>
            </a:r>
          </a:p>
          <a:p>
            <a:r>
              <a:rPr lang="en-US" dirty="0"/>
              <a:t>Usually cannot be inferred, must be given with the data description/context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    Global scope	      Local scope	       Point scope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AE64-3A08-4DCE-8592-E0664B09752D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31</a:t>
            </a:fld>
            <a:endParaRPr lang="aa-ET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215E4CD-62C9-4A54-8693-055B3A29F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6368" y="4428554"/>
            <a:ext cx="7796398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94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Data scope</a:t>
            </a:r>
          </a:p>
          <a:p>
            <a:r>
              <a:rPr lang="en-US" dirty="0"/>
              <a:t>For geo-spatial data, according to </a:t>
            </a:r>
            <a:r>
              <a:rPr lang="en-US" dirty="0">
                <a:hlinkClick r:id="rId3"/>
              </a:rPr>
              <a:t>Tobler’s (1970)</a:t>
            </a:r>
            <a:r>
              <a:rPr lang="en-US" dirty="0"/>
              <a:t> first law, the scope is local, because data measured at proximal locations tend to be correlated</a:t>
            </a:r>
          </a:p>
          <a:p>
            <a:r>
              <a:rPr lang="en-US" dirty="0"/>
              <a:t>So, (geo-)spatial data are likely to have local scope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 How to represent local scope visually?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1EC9-07BC-4DBA-8CBA-A362AD2B0B5B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32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483965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Data scope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914400" lvl="2" indent="0">
              <a:buNone/>
            </a:pPr>
            <a:r>
              <a:rPr lang="en-US" dirty="0"/>
              <a:t>Points only		Voronoi partition		Scattered data interpolation</a:t>
            </a:r>
          </a:p>
          <a:p>
            <a:pPr marL="914400" lvl="2" indent="0">
              <a:buNone/>
            </a:pPr>
            <a:r>
              <a:rPr lang="en-US" dirty="0"/>
              <a:t>(invisible local scope)	(discrete local scope)	(continuous local scope)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D219-E86C-483A-8C23-8F7100475E27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33</a:t>
            </a:fld>
            <a:endParaRPr lang="aa-E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E19775-BC8A-4A77-ACFE-5097C6D59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52" y="2378183"/>
            <a:ext cx="2769235" cy="296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5B58F9-517D-4D45-95B3-2CC77AB59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187" y="2378183"/>
            <a:ext cx="2769235" cy="29670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247A38-8DFD-48CD-9E37-B68D45D005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22" y="2378182"/>
            <a:ext cx="2769235" cy="29670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044082-346C-4E19-924E-6676BB4B9407}"/>
              </a:ext>
            </a:extLst>
          </p:cNvPr>
          <p:cNvSpPr txBox="1"/>
          <p:nvPr/>
        </p:nvSpPr>
        <p:spPr>
          <a:xfrm rot="335110">
            <a:off x="8533501" y="1789936"/>
            <a:ext cx="1915505" cy="4728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200" dirty="0">
                <a:sym typeface="Wingdings" panose="05000000000000000000" pitchFamily="2" charset="2"/>
              </a:rPr>
              <a:t>It is time for a demo!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482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3420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Meta-data</a:t>
            </a:r>
          </a:p>
          <a:p>
            <a:r>
              <a:rPr lang="en-US" dirty="0"/>
              <a:t>Meta-data contain information about the actual data with respect to:</a:t>
            </a:r>
          </a:p>
          <a:p>
            <a:pPr lvl="1"/>
            <a:r>
              <a:rPr lang="en-US" dirty="0"/>
              <a:t>Data values: From which data domain are the values?</a:t>
            </a:r>
          </a:p>
          <a:p>
            <a:pPr lvl="1"/>
            <a:r>
              <a:rPr lang="en-US" dirty="0"/>
              <a:t>Data set: How is the dataset structured, how does the data space look like, how big are the data, what is their scope?</a:t>
            </a:r>
          </a:p>
          <a:p>
            <a:pPr lvl="1"/>
            <a:r>
              <a:rPr lang="en-US" dirty="0"/>
              <a:t>Data evolution: </a:t>
            </a:r>
          </a:p>
          <a:p>
            <a:pPr lvl="2"/>
            <a:r>
              <a:rPr lang="en-US" dirty="0"/>
              <a:t>Data Provenance: History of how the data were created?</a:t>
            </a:r>
          </a:p>
          <a:p>
            <a:pPr lvl="2"/>
            <a:r>
              <a:rPr lang="en-US" dirty="0"/>
              <a:t>Data Format: How are the data stored presently?</a:t>
            </a:r>
          </a:p>
          <a:p>
            <a:pPr lvl="2"/>
            <a:r>
              <a:rPr lang="en-US" dirty="0"/>
              <a:t>Data Utility: How may the data be used in the future?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B2AB-6111-45C4-BB03-720137853D6C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34</a:t>
            </a:fld>
            <a:endParaRPr lang="aa-ET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4EA191D-DE39-4A07-97EB-1A79B5ECA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7425" y="990008"/>
            <a:ext cx="5336011" cy="167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71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Influencing factor: Data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Data classes</a:t>
            </a:r>
          </a:p>
          <a:p>
            <a:r>
              <a:rPr lang="en-US" dirty="0"/>
              <a:t>Data classes pertain to different data aspects</a:t>
            </a:r>
          </a:p>
          <a:p>
            <a:pPr lvl="1"/>
            <a:r>
              <a:rPr lang="en-US" b="1" dirty="0"/>
              <a:t>A</a:t>
            </a:r>
            <a:r>
              <a:rPr lang="en-US" dirty="0"/>
              <a:t> – data attributes</a:t>
            </a:r>
          </a:p>
          <a:p>
            <a:pPr lvl="1"/>
            <a:r>
              <a:rPr lang="en-US" b="1" dirty="0"/>
              <a:t>T</a:t>
            </a:r>
            <a:r>
              <a:rPr lang="en-US" dirty="0"/>
              <a:t> – time</a:t>
            </a:r>
          </a:p>
          <a:p>
            <a:pPr lvl="1"/>
            <a:r>
              <a:rPr lang="en-US" b="1" dirty="0"/>
              <a:t>S</a:t>
            </a:r>
            <a:r>
              <a:rPr lang="en-US" dirty="0"/>
              <a:t> – space</a:t>
            </a:r>
          </a:p>
          <a:p>
            <a:pPr lvl="1"/>
            <a:r>
              <a:rPr lang="en-US" b="1" dirty="0"/>
              <a:t>R</a:t>
            </a:r>
            <a:r>
              <a:rPr lang="en-US" dirty="0"/>
              <a:t> – structural relationships</a:t>
            </a:r>
          </a:p>
          <a:p>
            <a:r>
              <a:rPr lang="en-US" dirty="0"/>
              <a:t>Based on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T</a:t>
            </a:r>
            <a:r>
              <a:rPr lang="en-US" dirty="0"/>
              <a:t>, </a:t>
            </a:r>
            <a:r>
              <a:rPr lang="en-US" b="1" dirty="0"/>
              <a:t>S</a:t>
            </a:r>
            <a:r>
              <a:rPr lang="en-US" dirty="0"/>
              <a:t>, and </a:t>
            </a:r>
            <a:r>
              <a:rPr lang="en-US" b="1" dirty="0"/>
              <a:t>R</a:t>
            </a:r>
            <a:r>
              <a:rPr lang="en-US" dirty="0"/>
              <a:t>, different data classes can be defined</a:t>
            </a:r>
          </a:p>
          <a:p>
            <a:pPr lvl="1"/>
            <a:r>
              <a:rPr lang="en-US" dirty="0"/>
              <a:t>Multivariate data, temporal data, spatial data,</a:t>
            </a:r>
            <a:br>
              <a:rPr lang="en-US" dirty="0"/>
            </a:br>
            <a:r>
              <a:rPr lang="en-US" dirty="0" err="1"/>
              <a:t>spatio</a:t>
            </a:r>
            <a:r>
              <a:rPr lang="en-US" dirty="0"/>
              <a:t>-temporal data, graph data,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B56A-792A-4AF5-B15E-936398E92FA4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35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956588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Influencing factor: Data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Data classes</a:t>
            </a:r>
          </a:p>
          <a:p>
            <a:r>
              <a:rPr lang="en-US" b="1" dirty="0"/>
              <a:t>Multivariate data (A)</a:t>
            </a:r>
          </a:p>
          <a:p>
            <a:pPr lvl="1"/>
            <a:r>
              <a:rPr lang="en-US" dirty="0"/>
              <a:t>Data with many attributes (A)</a:t>
            </a:r>
          </a:p>
          <a:p>
            <a:pPr lvl="1"/>
            <a:r>
              <a:rPr lang="en-US" dirty="0"/>
              <a:t>Product data, player statistics, gene expressions, simulation runs, etc.</a:t>
            </a:r>
          </a:p>
          <a:p>
            <a:r>
              <a:rPr lang="en-US" b="1" dirty="0"/>
              <a:t>Temporal data (T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 A)</a:t>
            </a:r>
          </a:p>
          <a:p>
            <a:pPr lvl="1"/>
            <a:r>
              <a:rPr lang="en-US" dirty="0"/>
              <a:t>Data where attributes depend on time (T), a.k.a. time-dependent data</a:t>
            </a:r>
          </a:p>
          <a:p>
            <a:pPr lvl="1"/>
            <a:r>
              <a:rPr lang="en-US" dirty="0"/>
              <a:t>Financial data, medical treatment data, sensor data, etc.</a:t>
            </a:r>
          </a:p>
          <a:p>
            <a:r>
              <a:rPr lang="en-US" b="1" dirty="0"/>
              <a:t>Spatial data (S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 A)</a:t>
            </a:r>
          </a:p>
          <a:p>
            <a:pPr lvl="1"/>
            <a:r>
              <a:rPr lang="en-US" dirty="0"/>
              <a:t>Data being located in space (S), a.k.a. geo-spatial data</a:t>
            </a:r>
          </a:p>
          <a:p>
            <a:pPr lvl="1"/>
            <a:r>
              <a:rPr lang="en-US" dirty="0"/>
              <a:t>Election data, distribution of places, land use,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DF01-1963-4AE2-BC5D-0D352B11A28E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36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108947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Influencing factor: Data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Data classes</a:t>
            </a:r>
          </a:p>
          <a:p>
            <a:r>
              <a:rPr lang="en-US" b="1" dirty="0" err="1"/>
              <a:t>Spatio</a:t>
            </a:r>
            <a:r>
              <a:rPr lang="en-US" b="1" dirty="0"/>
              <a:t>-temporal data (S × T </a:t>
            </a:r>
            <a:r>
              <a:rPr lang="en-US" b="1" dirty="0">
                <a:sym typeface="Wingdings" panose="05000000000000000000" pitchFamily="2" charset="2"/>
              </a:rPr>
              <a:t> A)</a:t>
            </a:r>
            <a:endParaRPr lang="en-US" b="1" dirty="0"/>
          </a:p>
          <a:p>
            <a:pPr lvl="1"/>
            <a:r>
              <a:rPr lang="en-US" dirty="0"/>
              <a:t>Data depends on space and time</a:t>
            </a:r>
          </a:p>
          <a:p>
            <a:pPr lvl="1"/>
            <a:r>
              <a:rPr lang="en-US" dirty="0"/>
              <a:t>Meteorological/climate data, disease spread, movement data, etc.</a:t>
            </a:r>
          </a:p>
          <a:p>
            <a:r>
              <a:rPr lang="en-US" b="1" dirty="0"/>
              <a:t>Graph data (R, R </a:t>
            </a:r>
            <a:r>
              <a:rPr lang="en-US" b="1" dirty="0">
                <a:sym typeface="Wingdings" panose="05000000000000000000" pitchFamily="2" charset="2"/>
              </a:rPr>
              <a:t> A, R  </a:t>
            </a:r>
            <a:r>
              <a:rPr lang="en-US" b="1" dirty="0"/>
              <a:t>S × T, or S × T </a:t>
            </a:r>
            <a:r>
              <a:rPr lang="en-US" b="1" dirty="0">
                <a:sym typeface="Wingdings" panose="05000000000000000000" pitchFamily="2" charset="2"/>
              </a:rPr>
              <a:t> R</a:t>
            </a:r>
            <a:r>
              <a:rPr lang="en-US" b="1" dirty="0"/>
              <a:t> × A)</a:t>
            </a:r>
          </a:p>
          <a:p>
            <a:pPr lvl="1"/>
            <a:r>
              <a:rPr lang="en-US" dirty="0"/>
              <a:t>Entities (vertices V) and relations (edges E) between them, graph G = (V, E)</a:t>
            </a:r>
          </a:p>
          <a:p>
            <a:pPr lvl="1"/>
            <a:r>
              <a:rPr lang="en-US" dirty="0"/>
              <a:t>Entities and relations may be associated with further information (A, S, T)</a:t>
            </a:r>
          </a:p>
          <a:p>
            <a:pPr lvl="1"/>
            <a:r>
              <a:rPr lang="en-US" dirty="0"/>
              <a:t>Social networks, biological pathways, connectome data,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5F75-D1D5-4862-BB77-4D25735F5AA3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37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190952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Influencing factor: Data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Data classes</a:t>
            </a:r>
          </a:p>
          <a:p>
            <a:r>
              <a:rPr lang="en-US" dirty="0"/>
              <a:t>Further data classes</a:t>
            </a:r>
          </a:p>
          <a:p>
            <a:pPr lvl="1"/>
            <a:r>
              <a:rPr lang="en-US" dirty="0"/>
              <a:t>Text (A, R)</a:t>
            </a:r>
          </a:p>
          <a:p>
            <a:pPr lvl="1"/>
            <a:r>
              <a:rPr lang="en-US" dirty="0"/>
              <a:t>Images (S, A)</a:t>
            </a:r>
          </a:p>
          <a:p>
            <a:pPr lvl="1"/>
            <a:r>
              <a:rPr lang="en-US" dirty="0"/>
              <a:t>Flow data (S, A)</a:t>
            </a:r>
          </a:p>
          <a:p>
            <a:pPr lvl="1"/>
            <a:r>
              <a:rPr lang="en-US" dirty="0"/>
              <a:t>Volume data (S, 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C4A9-2509-4BE3-8BE9-BA475954A9BB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38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6641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Data classes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87B0-F0A9-4BF3-A509-7F4114F91EF6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39</a:t>
            </a:fld>
            <a:endParaRPr lang="aa-ET" dirty="0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E1C62D9D-B9B5-4A5E-9EB2-3E8BC310D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9418" y="2072985"/>
            <a:ext cx="9907516" cy="385661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BF82527-233E-48B1-99AB-000EC1B2F704}"/>
              </a:ext>
            </a:extLst>
          </p:cNvPr>
          <p:cNvSpPr txBox="1"/>
          <p:nvPr/>
        </p:nvSpPr>
        <p:spPr>
          <a:xfrm rot="335110">
            <a:off x="8457693" y="1353222"/>
            <a:ext cx="2324807" cy="4728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200" dirty="0">
                <a:sym typeface="Wingdings" panose="05000000000000000000" pitchFamily="2" charset="2"/>
              </a:rPr>
              <a:t>This type of visual representation is called a </a:t>
            </a:r>
            <a:r>
              <a:rPr lang="en-US" sz="1200" i="1" dirty="0">
                <a:sym typeface="Wingdings" panose="05000000000000000000" pitchFamily="2" charset="2"/>
              </a:rPr>
              <a:t>Venn-diagram</a:t>
            </a:r>
            <a:r>
              <a:rPr lang="en-US" sz="1200" dirty="0">
                <a:sym typeface="Wingdings" panose="05000000000000000000" pitchFamily="2" charset="2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897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9CE5-7960-4F53-8F55-285DEA086ABD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4</a:t>
            </a:fld>
            <a:endParaRPr lang="aa-E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408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makes a good visualization?</a:t>
            </a:r>
          </a:p>
          <a:p>
            <a:r>
              <a:rPr lang="en-US" dirty="0"/>
              <a:t>Map shows life satisfaction</a:t>
            </a:r>
          </a:p>
          <a:p>
            <a:pPr lvl="1"/>
            <a:r>
              <a:rPr lang="en-US" dirty="0"/>
              <a:t>0 unhappy – 10 very happy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 What is the first impression conveyed by this visualization and what is truly contained in the data?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F370E4D-8C4A-4A01-9E4A-58DA0DB884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956440"/>
              </p:ext>
            </p:extLst>
          </p:nvPr>
        </p:nvGraphicFramePr>
        <p:xfrm>
          <a:off x="6022289" y="439847"/>
          <a:ext cx="4007789" cy="499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1943100" imgH="2423795" progId="Acrobat.Document.2020">
                  <p:embed/>
                </p:oleObj>
              </mc:Choice>
              <mc:Fallback>
                <p:oleObj name="Acrobat Document" r:id="rId4" imgW="1943100" imgH="2423795" progId="Acrobat.Document.202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F370E4D-8C4A-4A01-9E4A-58DA0DB884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22289" y="439847"/>
                        <a:ext cx="4007789" cy="499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C9710C7-0F09-466C-9584-40B1D4632A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827143"/>
              </p:ext>
            </p:extLst>
          </p:nvPr>
        </p:nvGraphicFramePr>
        <p:xfrm>
          <a:off x="6022289" y="5546788"/>
          <a:ext cx="4007789" cy="369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6" imgW="1600200" imgH="147320" progId="Acrobat.Document.2020">
                  <p:embed/>
                </p:oleObj>
              </mc:Choice>
              <mc:Fallback>
                <p:oleObj name="Acrobat Document" r:id="rId6" imgW="1600200" imgH="147320" progId="Acrobat.Document.202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C9710C7-0F09-466C-9584-40B1D4632A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22289" y="5546788"/>
                        <a:ext cx="4007789" cy="369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8759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Analysis tasks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respect to the </a:t>
            </a:r>
            <a:r>
              <a:rPr lang="en-US" b="1" dirty="0"/>
              <a:t>analysis tasks</a:t>
            </a:r>
            <a:r>
              <a:rPr lang="en-US" dirty="0"/>
              <a:t>, the following aspects are relevant</a:t>
            </a:r>
          </a:p>
          <a:p>
            <a:r>
              <a:rPr lang="en-US" dirty="0"/>
              <a:t>Goals: </a:t>
            </a:r>
            <a:r>
              <a:rPr lang="en-US" i="1" dirty="0"/>
              <a:t>Why</a:t>
            </a:r>
            <a:r>
              <a:rPr lang="en-US" dirty="0"/>
              <a:t> do we carry out a task?</a:t>
            </a:r>
          </a:p>
          <a:p>
            <a:r>
              <a:rPr lang="en-US" dirty="0"/>
              <a:t>Analytic questions: </a:t>
            </a:r>
            <a:r>
              <a:rPr lang="en-US" i="1" dirty="0"/>
              <a:t>What</a:t>
            </a:r>
            <a:r>
              <a:rPr lang="en-US" dirty="0"/>
              <a:t> do we seek to answer?</a:t>
            </a:r>
          </a:p>
          <a:p>
            <a:r>
              <a:rPr lang="en-US" dirty="0"/>
              <a:t>Targets: </a:t>
            </a:r>
            <a:r>
              <a:rPr lang="en-US" i="1" dirty="0"/>
              <a:t>Where</a:t>
            </a:r>
            <a:r>
              <a:rPr lang="en-US" dirty="0"/>
              <a:t> in the data do we operate?</a:t>
            </a:r>
          </a:p>
          <a:p>
            <a:r>
              <a:rPr lang="en-US" dirty="0"/>
              <a:t>Means: </a:t>
            </a:r>
            <a:r>
              <a:rPr lang="en-US" i="1" dirty="0"/>
              <a:t>How</a:t>
            </a:r>
            <a:r>
              <a:rPr lang="en-US" dirty="0"/>
              <a:t> do we carry out the task?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EC95-968A-403C-A173-32CBEBC30637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40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884461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Analysis tasks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Goals: Why?</a:t>
            </a:r>
          </a:p>
          <a:p>
            <a:r>
              <a:rPr lang="en-US" b="1" dirty="0"/>
              <a:t>5 goals</a:t>
            </a:r>
            <a:r>
              <a:rPr lang="en-US" dirty="0"/>
              <a:t> are primarily relevant for interactive visual data analysis</a:t>
            </a:r>
          </a:p>
          <a:p>
            <a:pPr lvl="1"/>
            <a:r>
              <a:rPr lang="en-US" dirty="0"/>
              <a:t>Exploration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Explanation</a:t>
            </a:r>
          </a:p>
          <a:p>
            <a:pPr lvl="1"/>
            <a:r>
              <a:rPr lang="en-US" dirty="0"/>
              <a:t>Confirmation</a:t>
            </a:r>
          </a:p>
          <a:p>
            <a:pPr lvl="1"/>
            <a:r>
              <a:rPr lang="en-US" dirty="0"/>
              <a:t>Presentation</a:t>
            </a:r>
          </a:p>
          <a:p>
            <a:r>
              <a:rPr lang="en-US" dirty="0"/>
              <a:t>Goals roughly structure the analysis process</a:t>
            </a:r>
          </a:p>
          <a:p>
            <a:pPr lvl="1"/>
            <a:r>
              <a:rPr lang="en-US" dirty="0"/>
              <a:t>We start </a:t>
            </a:r>
            <a:r>
              <a:rPr lang="en-US" b="1" dirty="0"/>
              <a:t>exploring</a:t>
            </a:r>
            <a:r>
              <a:rPr lang="en-US" dirty="0"/>
              <a:t> the data and make observations. Next we </a:t>
            </a:r>
            <a:r>
              <a:rPr lang="en-US" b="1" dirty="0"/>
              <a:t>describe</a:t>
            </a:r>
            <a:r>
              <a:rPr lang="en-US" dirty="0"/>
              <a:t> findings and try to </a:t>
            </a:r>
            <a:r>
              <a:rPr lang="en-US" b="1" dirty="0"/>
              <a:t>explain</a:t>
            </a:r>
            <a:r>
              <a:rPr lang="en-US" dirty="0"/>
              <a:t> them. Then we </a:t>
            </a:r>
            <a:r>
              <a:rPr lang="en-US" b="1" dirty="0"/>
              <a:t>confirm</a:t>
            </a:r>
            <a:r>
              <a:rPr lang="en-US" dirty="0"/>
              <a:t> our hypotheses and finally </a:t>
            </a:r>
            <a:r>
              <a:rPr lang="en-US" b="1" dirty="0"/>
              <a:t>present</a:t>
            </a:r>
            <a:r>
              <a:rPr lang="en-US" dirty="0"/>
              <a:t> the confirmed analysis results.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1311-39DF-4B37-8E52-CB7548093E5F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41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778298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Analysis tasks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Goals: Why?</a:t>
            </a:r>
          </a:p>
          <a:p>
            <a:r>
              <a:rPr lang="en-US" b="1" dirty="0"/>
              <a:t>Exploration</a:t>
            </a:r>
          </a:p>
          <a:p>
            <a:pPr lvl="1"/>
            <a:r>
              <a:rPr lang="en-US" dirty="0"/>
              <a:t>Open-ended undirected search</a:t>
            </a:r>
          </a:p>
          <a:p>
            <a:pPr lvl="1"/>
            <a:r>
              <a:rPr lang="en-US" dirty="0"/>
              <a:t>“I-know-it-when-I-see-it” approach </a:t>
            </a:r>
          </a:p>
          <a:p>
            <a:pPr lvl="1"/>
            <a:r>
              <a:rPr lang="en-US" dirty="0"/>
              <a:t>Make first observations (e.g., gain overview, detect patterns and outliers, …)</a:t>
            </a:r>
          </a:p>
          <a:p>
            <a:r>
              <a:rPr lang="en-US" b="1" dirty="0"/>
              <a:t>Description</a:t>
            </a:r>
          </a:p>
          <a:p>
            <a:pPr lvl="1"/>
            <a:r>
              <a:rPr lang="en-US" dirty="0"/>
              <a:t>Characterize observations</a:t>
            </a:r>
          </a:p>
          <a:p>
            <a:pPr lvl="1"/>
            <a:r>
              <a:rPr lang="en-US" dirty="0"/>
              <a:t>Derive specifications for observations</a:t>
            </a:r>
          </a:p>
          <a:p>
            <a:pPr lvl="1"/>
            <a:r>
              <a:rPr lang="en-US" dirty="0"/>
              <a:t>Example: Describe outliers</a:t>
            </a:r>
          </a:p>
          <a:p>
            <a:pPr lvl="2"/>
            <a:r>
              <a:rPr lang="en-US" dirty="0"/>
              <a:t>What are their characteristic values?</a:t>
            </a:r>
          </a:p>
          <a:p>
            <a:pPr lvl="2"/>
            <a:r>
              <a:rPr lang="en-US" dirty="0"/>
              <a:t>Where are they located in space and time?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40F8-439D-4B80-BA4B-17178D30E97C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42</a:t>
            </a:fld>
            <a:endParaRPr lang="aa-E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9AD710-1E94-467B-9D1C-A58788F7198E}"/>
              </a:ext>
            </a:extLst>
          </p:cNvPr>
          <p:cNvSpPr txBox="1"/>
          <p:nvPr/>
        </p:nvSpPr>
        <p:spPr>
          <a:xfrm rot="335110">
            <a:off x="7019283" y="2297100"/>
            <a:ext cx="2757218" cy="6903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200" dirty="0">
                <a:sym typeface="Wingdings" panose="05000000000000000000" pitchFamily="2" charset="2"/>
              </a:rPr>
              <a:t>This goal very much relates to the classic idea of </a:t>
            </a:r>
            <a:r>
              <a:rPr lang="en-US" sz="1200" i="1" dirty="0">
                <a:sym typeface="Wingdings" panose="05000000000000000000" pitchFamily="2" charset="2"/>
              </a:rPr>
              <a:t>Exploratory Data Analysis </a:t>
            </a:r>
            <a:r>
              <a:rPr lang="en-US" sz="1200" dirty="0">
                <a:sym typeface="Wingdings" panose="05000000000000000000" pitchFamily="2" charset="2"/>
              </a:rPr>
              <a:t>as formulated by </a:t>
            </a:r>
            <a:r>
              <a:rPr lang="en-US" sz="1200" dirty="0"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W. Tukey, 1977</a:t>
            </a:r>
            <a:r>
              <a:rPr lang="en-US" sz="1200" dirty="0">
                <a:sym typeface="Wingdings" panose="05000000000000000000" pitchFamily="2" charset="2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715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Analysis tasks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Goals: Why?</a:t>
            </a:r>
          </a:p>
          <a:p>
            <a:r>
              <a:rPr lang="en-US" b="1" dirty="0"/>
              <a:t>Explanation</a:t>
            </a:r>
          </a:p>
          <a:p>
            <a:pPr lvl="1"/>
            <a:r>
              <a:rPr lang="en-US" dirty="0"/>
              <a:t>Develop deeper understanding of observations (e.g., by identifying all contributing data, finding main causes, checking re-occurrence, etc.)</a:t>
            </a:r>
          </a:p>
          <a:p>
            <a:pPr lvl="1"/>
            <a:r>
              <a:rPr lang="en-US" dirty="0"/>
              <a:t>Formulate hypotheses about the data</a:t>
            </a:r>
          </a:p>
          <a:p>
            <a:r>
              <a:rPr lang="en-US" b="1" dirty="0"/>
              <a:t>Confirmation</a:t>
            </a:r>
          </a:p>
          <a:p>
            <a:pPr lvl="1"/>
            <a:r>
              <a:rPr lang="en-US" dirty="0"/>
              <a:t>Verify hypotheses</a:t>
            </a:r>
          </a:p>
          <a:p>
            <a:pPr lvl="1"/>
            <a:r>
              <a:rPr lang="en-US" dirty="0"/>
              <a:t>Look for concrete evidence to back up or refute hypothesis</a:t>
            </a:r>
          </a:p>
          <a:p>
            <a:pPr lvl="1"/>
            <a:r>
              <a:rPr lang="en-US" dirty="0"/>
              <a:t>Compare different subsets and different visual representations</a:t>
            </a:r>
          </a:p>
          <a:p>
            <a:pPr lvl="1"/>
            <a:r>
              <a:rPr lang="en-US" dirty="0"/>
              <a:t>Generate analysis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7F70-79DA-4F2F-AC91-08CADE5CA728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43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20343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Analysis tasks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Goals: Why?</a:t>
            </a:r>
          </a:p>
          <a:p>
            <a:r>
              <a:rPr lang="en-US" b="1" dirty="0"/>
              <a:t>Presentation</a:t>
            </a:r>
          </a:p>
          <a:p>
            <a:pPr lvl="1"/>
            <a:r>
              <a:rPr lang="en-US" dirty="0"/>
              <a:t>Communicate confirmed analysis results</a:t>
            </a:r>
          </a:p>
          <a:p>
            <a:pPr lvl="1"/>
            <a:r>
              <a:rPr lang="en-US" dirty="0"/>
              <a:t>Best done by telling a story</a:t>
            </a:r>
          </a:p>
          <a:p>
            <a:pPr lvl="1"/>
            <a:r>
              <a:rPr lang="en-US" dirty="0"/>
              <a:t>Convince others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 Who are we convincing in explanation and confirmation?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91DF-82CE-426B-A4FC-34E691868079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44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71099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Analysis tasks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Analytic questions: What?</a:t>
            </a:r>
          </a:p>
          <a:p>
            <a:r>
              <a:rPr lang="en-US" dirty="0"/>
              <a:t>Data analysis activities may involve a variety of analytic questions at two distinct levels</a:t>
            </a:r>
          </a:p>
          <a:p>
            <a:pPr lvl="1"/>
            <a:r>
              <a:rPr lang="en-US" b="1" dirty="0"/>
              <a:t>Elementary questions</a:t>
            </a:r>
          </a:p>
          <a:p>
            <a:pPr lvl="2"/>
            <a:r>
              <a:rPr lang="en-US" dirty="0"/>
              <a:t>Data elements are studied individually</a:t>
            </a:r>
          </a:p>
          <a:p>
            <a:pPr lvl="2"/>
            <a:r>
              <a:rPr lang="en-US" dirty="0"/>
              <a:t>May include one or more individual elements</a:t>
            </a:r>
          </a:p>
          <a:p>
            <a:pPr lvl="1"/>
            <a:r>
              <a:rPr lang="en-US" b="1" dirty="0"/>
              <a:t>Synoptic questions</a:t>
            </a:r>
          </a:p>
          <a:p>
            <a:pPr lvl="2"/>
            <a:r>
              <a:rPr lang="en-US" dirty="0"/>
              <a:t>Sets of data elements are studied</a:t>
            </a:r>
          </a:p>
          <a:p>
            <a:pPr lvl="2"/>
            <a:r>
              <a:rPr lang="en-US" dirty="0"/>
              <a:t>Consider sets as a whole, not individual elements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7BD-3D02-47DF-A0EA-066458713E08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45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992918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Analysis tasks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Analytic questions: What?</a:t>
            </a:r>
          </a:p>
          <a:p>
            <a:r>
              <a:rPr lang="en-US" b="1" dirty="0"/>
              <a:t>Elementary questions</a:t>
            </a:r>
          </a:p>
          <a:p>
            <a:pPr lvl="1"/>
            <a:r>
              <a:rPr lang="en-US" dirty="0"/>
              <a:t>Identify: What is the value?</a:t>
            </a:r>
          </a:p>
          <a:p>
            <a:pPr lvl="1"/>
            <a:r>
              <a:rPr lang="en-US" dirty="0"/>
              <a:t>Locate: Where is the value?</a:t>
            </a:r>
          </a:p>
          <a:p>
            <a:pPr lvl="1"/>
            <a:r>
              <a:rPr lang="en-US" dirty="0"/>
              <a:t>Compare: Is it less or more?</a:t>
            </a:r>
          </a:p>
          <a:p>
            <a:pPr lvl="1"/>
            <a:r>
              <a:rPr lang="en-US" dirty="0"/>
              <a:t>Rank: Is there any order?</a:t>
            </a:r>
          </a:p>
          <a:p>
            <a:pPr lvl="1"/>
            <a:r>
              <a:rPr lang="en-US" dirty="0"/>
              <a:t>Connect: Are they related?</a:t>
            </a:r>
          </a:p>
          <a:p>
            <a:pPr lvl="1"/>
            <a:r>
              <a:rPr lang="en-US" dirty="0"/>
              <a:t>Distinguish: What makes the difference?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31FC-E313-43DF-BED1-7BB3A2A6F3C6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46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0945463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Analysis tasks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Analytic questions: What?</a:t>
            </a:r>
          </a:p>
          <a:p>
            <a:r>
              <a:rPr lang="en-US" b="1" dirty="0"/>
              <a:t>Synoptic questions</a:t>
            </a:r>
          </a:p>
          <a:p>
            <a:pPr lvl="1"/>
            <a:r>
              <a:rPr lang="en-US" dirty="0"/>
              <a:t>Group: Do they belong together?</a:t>
            </a:r>
          </a:p>
          <a:p>
            <a:pPr lvl="1"/>
            <a:r>
              <a:rPr lang="en-US" dirty="0"/>
              <a:t>Correlate: Are there any dependencies?</a:t>
            </a:r>
          </a:p>
          <a:p>
            <a:pPr lvl="1"/>
            <a:r>
              <a:rPr lang="en-US" dirty="0"/>
              <a:t>Trends: Do they develop systematically?</a:t>
            </a:r>
          </a:p>
          <a:p>
            <a:pPr lvl="1"/>
            <a:r>
              <a:rPr lang="en-US" dirty="0"/>
              <a:t>Cycles: Do they re-occur periodically?</a:t>
            </a:r>
          </a:p>
          <a:p>
            <a:pPr lvl="1"/>
            <a:r>
              <a:rPr lang="en-US" dirty="0"/>
              <a:t>Outliers: Are they special with respect to the rest?</a:t>
            </a:r>
          </a:p>
          <a:p>
            <a:pPr lvl="1"/>
            <a:r>
              <a:rPr lang="en-US" dirty="0"/>
              <a:t>Features: What is characteristic for the data?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C752-BA31-440C-AE48-264AC839FE6D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47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4519585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Analysis tasks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Analytic questions: What?</a:t>
            </a:r>
          </a:p>
          <a:p>
            <a:pPr lvl="1"/>
            <a:r>
              <a:rPr lang="en-US" dirty="0"/>
              <a:t>Different questions require different visual representations</a:t>
            </a:r>
          </a:p>
          <a:p>
            <a:pPr lvl="1"/>
            <a:r>
              <a:rPr lang="en-US" dirty="0"/>
              <a:t>Example: Color-coded map for </a:t>
            </a:r>
            <a:r>
              <a:rPr lang="en-US" b="1" dirty="0"/>
              <a:t>identification</a:t>
            </a:r>
            <a:r>
              <a:rPr lang="en-US" dirty="0"/>
              <a:t> and </a:t>
            </a:r>
            <a:r>
              <a:rPr lang="en-US" b="1" dirty="0"/>
              <a:t>location</a:t>
            </a:r>
            <a:r>
              <a:rPr lang="en-US" dirty="0"/>
              <a:t>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E112-3399-452B-B0D8-17812C7E5FC3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48</a:t>
            </a:fld>
            <a:endParaRPr lang="aa-ET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99EDCE-4941-4ECF-86AD-C00888DE9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11" y="3220719"/>
            <a:ext cx="4104794" cy="28498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9B3B00-D98E-418E-831F-296589880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53" y="3220718"/>
            <a:ext cx="4104795" cy="28498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24651F-BB75-4861-A623-7B9C124DE88E}"/>
              </a:ext>
            </a:extLst>
          </p:cNvPr>
          <p:cNvSpPr txBox="1"/>
          <p:nvPr/>
        </p:nvSpPr>
        <p:spPr>
          <a:xfrm>
            <a:off x="9611317" y="3168331"/>
            <a:ext cx="24818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Emphasizing specific values in the color scale supports </a:t>
            </a:r>
            <a:r>
              <a:rPr lang="en-US" b="1" dirty="0"/>
              <a:t>locating</a:t>
            </a:r>
            <a:r>
              <a:rPr lang="en-US" dirty="0"/>
              <a:t> these values in the visualization</a:t>
            </a:r>
            <a:endParaRPr lang="en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84033-7CF7-41AA-8E64-E76BAF004275}"/>
              </a:ext>
            </a:extLst>
          </p:cNvPr>
          <p:cNvSpPr txBox="1"/>
          <p:nvPr/>
        </p:nvSpPr>
        <p:spPr>
          <a:xfrm>
            <a:off x="98838" y="4373453"/>
            <a:ext cx="1877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uniform color scale supports</a:t>
            </a:r>
            <a:br>
              <a:rPr lang="en-US" dirty="0"/>
            </a:br>
            <a:r>
              <a:rPr lang="en-US" b="1" dirty="0"/>
              <a:t>identifying</a:t>
            </a:r>
            <a:r>
              <a:rPr lang="en-US" dirty="0"/>
              <a:t> data values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5714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Analysis tasks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Targets: Where?</a:t>
            </a:r>
          </a:p>
          <a:p>
            <a:r>
              <a:rPr lang="en-US" dirty="0"/>
              <a:t>Define where in the data a task operates</a:t>
            </a:r>
          </a:p>
          <a:p>
            <a:r>
              <a:rPr lang="en-US" dirty="0"/>
              <a:t>Knowing the target allows us to focus the analysis on relevant data	</a:t>
            </a:r>
          </a:p>
          <a:p>
            <a:pPr lvl="1"/>
            <a:r>
              <a:rPr lang="en-US" b="1" dirty="0"/>
              <a:t>Data of interest</a:t>
            </a:r>
          </a:p>
          <a:p>
            <a:pPr lvl="2"/>
            <a:r>
              <a:rPr lang="en-US" dirty="0"/>
              <a:t>Particular data elements: Selection</a:t>
            </a:r>
          </a:p>
          <a:p>
            <a:pPr lvl="2"/>
            <a:r>
              <a:rPr lang="en-US" dirty="0"/>
              <a:t>Specific data attributes: Projection</a:t>
            </a:r>
          </a:p>
          <a:p>
            <a:pPr lvl="1"/>
            <a:r>
              <a:rPr lang="en-US" b="1" dirty="0"/>
              <a:t>Data granularity</a:t>
            </a:r>
          </a:p>
          <a:p>
            <a:pPr lvl="2"/>
            <a:r>
              <a:rPr lang="en-US" dirty="0"/>
              <a:t>Relevant for hierarchical multi-scale data</a:t>
            </a:r>
          </a:p>
          <a:p>
            <a:pPr lvl="2"/>
            <a:r>
              <a:rPr lang="en-US" dirty="0"/>
              <a:t>At what scale does a task operate</a:t>
            </a:r>
          </a:p>
          <a:p>
            <a:pPr lvl="3"/>
            <a:r>
              <a:rPr lang="en-US" dirty="0"/>
              <a:t>High level of abstraction: Overview tasks</a:t>
            </a:r>
          </a:p>
          <a:p>
            <a:pPr lvl="3"/>
            <a:r>
              <a:rPr lang="en-US" dirty="0"/>
              <a:t>High level of detail: Tasks required fine-grained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08AD-6D8A-4E78-A87A-4F1627DEB4A1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49</a:t>
            </a:fld>
            <a:endParaRPr lang="aa-ET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CE06950-7A48-425E-92B8-E41E4737C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9" y="3308887"/>
            <a:ext cx="5743259" cy="223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3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B871BA2-0EC4-47F3-A5C0-F4853C6355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100838"/>
              </p:ext>
            </p:extLst>
          </p:nvPr>
        </p:nvGraphicFramePr>
        <p:xfrm>
          <a:off x="3679270" y="583884"/>
          <a:ext cx="4007787" cy="499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4" imgW="1943100" imgH="2423795" progId="Acrobat.Document.2020">
                  <p:embed/>
                </p:oleObj>
              </mc:Choice>
              <mc:Fallback>
                <p:oleObj name="Acrobat Document" r:id="rId4" imgW="1943100" imgH="2423795" progId="Acrobat.Document.202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B871BA2-0EC4-47F3-A5C0-F4853C6355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9270" y="583884"/>
                        <a:ext cx="4007787" cy="499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05F1-BAFA-4699-A06C-AD192C9EE102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5</a:t>
            </a:fld>
            <a:endParaRPr lang="aa-E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548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makes a good visualization?</a:t>
            </a:r>
          </a:p>
          <a:p>
            <a:r>
              <a:rPr lang="en-US" dirty="0"/>
              <a:t>Same data, different visual encoding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 Which version is better?</a:t>
            </a:r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F370E4D-8C4A-4A01-9E4A-58DA0DB884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893134"/>
              </p:ext>
            </p:extLst>
          </p:nvPr>
        </p:nvGraphicFramePr>
        <p:xfrm>
          <a:off x="7693295" y="589550"/>
          <a:ext cx="4007789" cy="499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6" imgW="1943100" imgH="2423795" progId="Acrobat.Document.2020">
                  <p:embed/>
                </p:oleObj>
              </mc:Choice>
              <mc:Fallback>
                <p:oleObj name="Acrobat Document" r:id="rId6" imgW="1943100" imgH="2423795" progId="Acrobat.Document.202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F370E4D-8C4A-4A01-9E4A-58DA0DB884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93295" y="589550"/>
                        <a:ext cx="4007789" cy="499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C9710C7-0F09-466C-9584-40B1D4632A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699706"/>
              </p:ext>
            </p:extLst>
          </p:nvPr>
        </p:nvGraphicFramePr>
        <p:xfrm>
          <a:off x="7693295" y="5696491"/>
          <a:ext cx="4007789" cy="369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8" imgW="1600200" imgH="147320" progId="Acrobat.Document.2020">
                  <p:embed/>
                </p:oleObj>
              </mc:Choice>
              <mc:Fallback>
                <p:oleObj name="Acrobat Document" r:id="rId8" imgW="1600200" imgH="147320" progId="Acrobat.Document.202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C9710C7-0F09-466C-9584-40B1D4632A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93295" y="5696491"/>
                        <a:ext cx="4007789" cy="369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2A0DB4D-C581-4212-909D-4710C2CB24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744207"/>
              </p:ext>
            </p:extLst>
          </p:nvPr>
        </p:nvGraphicFramePr>
        <p:xfrm>
          <a:off x="3679238" y="5690825"/>
          <a:ext cx="4007819" cy="369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10" imgW="1600200" imgH="147320" progId="Acrobat.Document.2020">
                  <p:embed/>
                </p:oleObj>
              </mc:Choice>
              <mc:Fallback>
                <p:oleObj name="Acrobat Document" r:id="rId10" imgW="1600200" imgH="147320" progId="Acrobat.Document.202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2A0DB4D-C581-4212-909D-4710C2CB24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79238" y="5690825"/>
                        <a:ext cx="4007819" cy="369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&quot;Not Allowed&quot; Symbol 10">
            <a:extLst>
              <a:ext uri="{FF2B5EF4-FFF2-40B4-BE49-F238E27FC236}">
                <a16:creationId xmlns:a16="http://schemas.microsoft.com/office/drawing/2014/main" id="{55DBA352-C67E-451F-A9E1-1F470AE8DBFE}"/>
              </a:ext>
            </a:extLst>
          </p:cNvPr>
          <p:cNvSpPr>
            <a:spLocks noChangeAspect="1"/>
          </p:cNvSpPr>
          <p:nvPr/>
        </p:nvSpPr>
        <p:spPr>
          <a:xfrm>
            <a:off x="8257189" y="1825625"/>
            <a:ext cx="2880000" cy="2880000"/>
          </a:xfrm>
          <a:prstGeom prst="noSmoking">
            <a:avLst>
              <a:gd name="adj" fmla="val 9034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0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Analysis tasks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Means: How?</a:t>
            </a:r>
          </a:p>
          <a:p>
            <a:r>
              <a:rPr lang="en-US" dirty="0"/>
              <a:t>We have three options for carrying out analysis tasks</a:t>
            </a:r>
          </a:p>
          <a:p>
            <a:pPr lvl="1"/>
            <a:r>
              <a:rPr lang="en-US" b="1" dirty="0"/>
              <a:t>Visual means</a:t>
            </a:r>
          </a:p>
          <a:p>
            <a:pPr lvl="2"/>
            <a:r>
              <a:rPr lang="en-US" dirty="0"/>
              <a:t>Tasks rely primarily on the human visual system</a:t>
            </a:r>
          </a:p>
          <a:p>
            <a:pPr lvl="2"/>
            <a:r>
              <a:rPr lang="en-US" dirty="0"/>
              <a:t>Example: Detect group of similar data elements</a:t>
            </a:r>
          </a:p>
          <a:p>
            <a:pPr lvl="1"/>
            <a:r>
              <a:rPr lang="en-US" b="1" dirty="0"/>
              <a:t>Interactive means</a:t>
            </a:r>
          </a:p>
          <a:p>
            <a:pPr lvl="2"/>
            <a:r>
              <a:rPr lang="en-US" dirty="0"/>
              <a:t>Tasks are carried out primarily through human action</a:t>
            </a:r>
          </a:p>
          <a:p>
            <a:pPr lvl="2"/>
            <a:r>
              <a:rPr lang="en-US" dirty="0"/>
              <a:t>Example: Select data elements for detailed inspection</a:t>
            </a:r>
          </a:p>
          <a:p>
            <a:pPr lvl="1"/>
            <a:r>
              <a:rPr lang="en-US" b="1" dirty="0"/>
              <a:t>Computational means</a:t>
            </a:r>
          </a:p>
          <a:p>
            <a:pPr lvl="2"/>
            <a:r>
              <a:rPr lang="en-US" dirty="0"/>
              <a:t>Tasks conducted by the machine</a:t>
            </a:r>
          </a:p>
          <a:p>
            <a:pPr lvl="2"/>
            <a:r>
              <a:rPr lang="en-US" dirty="0"/>
              <a:t>Example: Cluster similar data elements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483C-7713-487C-802C-4DF8CDED1E1F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50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1074277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Analysis tasks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Summary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CFDC-AE56-4A93-B6B2-8A2CCB051844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51</a:t>
            </a:fld>
            <a:endParaRPr lang="aa-ET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515178F-2689-4442-A755-63B383660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3757" y="2562383"/>
            <a:ext cx="9384486" cy="262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021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Analysis tasks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Examples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1AE8-AC7F-48BA-BF58-79FD5CF4ABAA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52</a:t>
            </a:fld>
            <a:endParaRPr lang="aa-ET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C7F1FA-76B1-4A10-9717-5088B5CD1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614568"/>
              </p:ext>
            </p:extLst>
          </p:nvPr>
        </p:nvGraphicFramePr>
        <p:xfrm>
          <a:off x="3030967" y="3259614"/>
          <a:ext cx="6130065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69865">
                  <a:extLst>
                    <a:ext uri="{9D8B030D-6E8A-4147-A177-3AD203B41FA5}">
                      <a16:colId xmlns:a16="http://schemas.microsoft.com/office/drawing/2014/main" val="2210365068"/>
                    </a:ext>
                  </a:extLst>
                </a:gridCol>
                <a:gridCol w="1561458">
                  <a:extLst>
                    <a:ext uri="{9D8B030D-6E8A-4147-A177-3AD203B41FA5}">
                      <a16:colId xmlns:a16="http://schemas.microsoft.com/office/drawing/2014/main" val="3390442760"/>
                    </a:ext>
                  </a:extLst>
                </a:gridCol>
                <a:gridCol w="2049651">
                  <a:extLst>
                    <a:ext uri="{9D8B030D-6E8A-4147-A177-3AD203B41FA5}">
                      <a16:colId xmlns:a16="http://schemas.microsoft.com/office/drawing/2014/main" val="3817074984"/>
                    </a:ext>
                  </a:extLst>
                </a:gridCol>
                <a:gridCol w="1449091">
                  <a:extLst>
                    <a:ext uri="{9D8B030D-6E8A-4147-A177-3AD203B41FA5}">
                      <a16:colId xmlns:a16="http://schemas.microsoft.com/office/drawing/2014/main" val="3459548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489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Explore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locations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maximum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visually.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16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Describe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groups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low-value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 marking.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041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Confirm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cyclic behavior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 statistics.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68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0830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factor: Context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context</a:t>
            </a:r>
            <a:r>
              <a:rPr lang="en-US" dirty="0"/>
              <a:t> captures the influencing factors pertaining to the users and the technologies involved in the data analysis</a:t>
            </a:r>
          </a:p>
          <a:p>
            <a:r>
              <a:rPr lang="en-US" b="1" dirty="0"/>
              <a:t>Users</a:t>
            </a:r>
          </a:p>
          <a:p>
            <a:pPr lvl="1"/>
            <a:r>
              <a:rPr lang="en-US" dirty="0"/>
              <a:t>Human factors</a:t>
            </a:r>
          </a:p>
          <a:p>
            <a:pPr lvl="1"/>
            <a:r>
              <a:rPr lang="en-US" dirty="0"/>
              <a:t>User background and expertise</a:t>
            </a:r>
          </a:p>
          <a:p>
            <a:pPr lvl="1"/>
            <a:r>
              <a:rPr lang="en-US" dirty="0"/>
              <a:t>Application domain</a:t>
            </a:r>
          </a:p>
          <a:p>
            <a:pPr lvl="1"/>
            <a:r>
              <a:rPr lang="en-US" dirty="0"/>
              <a:t>Single-user and collaborative analysis</a:t>
            </a:r>
          </a:p>
          <a:p>
            <a:r>
              <a:rPr lang="en-US" b="1" dirty="0"/>
              <a:t>Technologies</a:t>
            </a:r>
          </a:p>
          <a:p>
            <a:pPr lvl="1"/>
            <a:r>
              <a:rPr lang="en-US" dirty="0"/>
              <a:t>Computational resources</a:t>
            </a:r>
          </a:p>
          <a:p>
            <a:pPr lvl="1"/>
            <a:r>
              <a:rPr lang="en-US" dirty="0"/>
              <a:t>Display technologies</a:t>
            </a:r>
          </a:p>
          <a:p>
            <a:pPr lvl="1"/>
            <a:r>
              <a:rPr lang="en-US" dirty="0"/>
              <a:t>Input modalities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DF05-5E6A-48A1-9BD6-BB42DFE04E8C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53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814498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Criteria</a:t>
            </a:r>
            <a:r>
              <a:rPr lang="en-US" dirty="0"/>
              <a:t> (few)</a:t>
            </a:r>
          </a:p>
          <a:p>
            <a:pPr lvl="1"/>
            <a:r>
              <a:rPr lang="en-US" dirty="0"/>
              <a:t>Expressiveness</a:t>
            </a:r>
          </a:p>
          <a:p>
            <a:pPr lvl="1"/>
            <a:r>
              <a:rPr lang="en-US" dirty="0"/>
              <a:t>Effectiveness</a:t>
            </a:r>
          </a:p>
          <a:p>
            <a:pPr lvl="1"/>
            <a:r>
              <a:rPr lang="en-US" dirty="0"/>
              <a:t>Efficiency</a:t>
            </a:r>
          </a:p>
          <a:p>
            <a:r>
              <a:rPr lang="en-US" b="1" dirty="0"/>
              <a:t>Influencing factors</a:t>
            </a:r>
            <a:r>
              <a:rPr lang="en-US" dirty="0"/>
              <a:t> (many)</a:t>
            </a:r>
          </a:p>
          <a:p>
            <a:pPr lvl="1"/>
            <a:r>
              <a:rPr lang="en-US" dirty="0"/>
              <a:t>The subject: Data</a:t>
            </a:r>
          </a:p>
          <a:p>
            <a:pPr lvl="1"/>
            <a:r>
              <a:rPr lang="en-US" dirty="0"/>
              <a:t>The objective: Analysis tasks</a:t>
            </a:r>
          </a:p>
          <a:p>
            <a:pPr lvl="1"/>
            <a:r>
              <a:rPr lang="en-US" dirty="0"/>
              <a:t>The context: Users and technologies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i="1" dirty="0"/>
              <a:t>The </a:t>
            </a:r>
            <a:r>
              <a:rPr lang="en-US" b="1" i="1" dirty="0"/>
              <a:t>many influencing factors</a:t>
            </a:r>
            <a:r>
              <a:rPr lang="en-US" i="1" dirty="0"/>
              <a:t> make the design of</a:t>
            </a:r>
            <a:br>
              <a:rPr lang="en-US" i="1" dirty="0"/>
            </a:br>
            <a:r>
              <a:rPr lang="en-US" i="1" dirty="0"/>
              <a:t>interactive visual data analysis solutions a </a:t>
            </a:r>
            <a:r>
              <a:rPr lang="en-US" b="1" i="1" dirty="0"/>
              <a:t>challenging</a:t>
            </a:r>
            <a:r>
              <a:rPr lang="en-US" i="1" dirty="0"/>
              <a:t> endeavor!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D68E-56B8-4595-9E5D-40C14B8FC703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54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9357993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What can you do with criteria and influencing factors?</a:t>
            </a:r>
          </a:p>
          <a:p>
            <a:r>
              <a:rPr lang="en-US" dirty="0"/>
              <a:t>Assess the quality of an interactive visual data analysis solution!</a:t>
            </a:r>
          </a:p>
          <a:p>
            <a:pPr lvl="1"/>
            <a:r>
              <a:rPr lang="en-US" dirty="0"/>
              <a:t>Is the solution expressive, effective, and efficient?</a:t>
            </a:r>
          </a:p>
          <a:p>
            <a:r>
              <a:rPr lang="en-US" dirty="0"/>
              <a:t>Compare solutions based on criteria!</a:t>
            </a:r>
          </a:p>
          <a:p>
            <a:pPr lvl="1"/>
            <a:r>
              <a:rPr lang="en-US" dirty="0"/>
              <a:t>Is one solution more suited than another?</a:t>
            </a:r>
          </a:p>
          <a:p>
            <a:r>
              <a:rPr lang="en-US" dirty="0"/>
              <a:t>Ask your customers the right questions!</a:t>
            </a:r>
          </a:p>
          <a:p>
            <a:pPr lvl="1"/>
            <a:r>
              <a:rPr lang="en-US" dirty="0"/>
              <a:t>Are your data qualitative or quantitative?</a:t>
            </a:r>
          </a:p>
          <a:p>
            <a:pPr lvl="1"/>
            <a:r>
              <a:rPr lang="en-US" dirty="0"/>
              <a:t>How big are your data?</a:t>
            </a:r>
          </a:p>
          <a:p>
            <a:pPr lvl="1"/>
            <a:r>
              <a:rPr lang="en-US" dirty="0"/>
              <a:t>What are your goals?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 What else might you want to ask?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310B-89E2-4FEC-910E-476417B4B065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55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2477297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CB716-B855-4A4F-A5B9-04842F371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Read about the context as influencing factor in detail in Chapter 2 of “</a:t>
            </a:r>
            <a:r>
              <a:rPr lang="en-US" dirty="0">
                <a:hlinkClick r:id="rId3"/>
              </a:rPr>
              <a:t>Interactive Visual Data Analysis</a:t>
            </a:r>
            <a:r>
              <a:rPr lang="en-US" dirty="0"/>
              <a:t>” by Tominski and Schumann!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0E9C-7CDB-4E00-8D2F-24135A040257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56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4306121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CB716-B855-4A4F-A5B9-04842F371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35570" cy="435133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Name and explain the 3 quality criteria for interactive visual data analysis!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can we learn from the “lie factor”?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factors influence design and selection of adequate methods?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is the data domain characterized?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independent and dependent variables and how are they related to the reference space and the attribute space?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Name different data classes and give corresponding example data sets!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Name and explain the 5 primary goals of interactive visual data  analysis!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are elementary and synoptic analysis questions characterized? Give examples tasks!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identification tasks and location tasks be supported by appropriate color-coding?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selection and projection good for?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captured by the context as an influencing factor?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would you sensibly ask a customer who approaches you with a data analysis project proposal?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98B0-400F-45AA-9C93-BBB6DF8543D3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57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75039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0841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Which computational method should be used?</a:t>
            </a:r>
          </a:p>
          <a:p>
            <a:r>
              <a:rPr lang="en-US" dirty="0"/>
              <a:t>Consider the plotted data</a:t>
            </a:r>
          </a:p>
          <a:p>
            <a:r>
              <a:rPr lang="en-US" dirty="0"/>
              <a:t>Four different algorithms computed data clusters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 Which algorithm would you choose?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1BD-8378-4E45-9DAF-4E77AADF73B7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6</a:t>
            </a:fld>
            <a:endParaRPr lang="aa-ET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64EC51A-4CA7-439B-9E52-813010493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4862" y="1825625"/>
            <a:ext cx="6734667" cy="413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7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770121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How to interact with the data?</a:t>
            </a:r>
          </a:p>
          <a:p>
            <a:r>
              <a:rPr lang="en-US" dirty="0"/>
              <a:t>Two alternative interactions for selecting data items</a:t>
            </a:r>
          </a:p>
          <a:p>
            <a:pPr lvl="1"/>
            <a:r>
              <a:rPr lang="en-US" dirty="0"/>
              <a:t>Intersect: Select data items that </a:t>
            </a:r>
            <a:r>
              <a:rPr lang="en-US" b="1" dirty="0"/>
              <a:t>intersect</a:t>
            </a:r>
            <a:r>
              <a:rPr lang="en-US" dirty="0"/>
              <a:t> with rectangle</a:t>
            </a:r>
          </a:p>
          <a:p>
            <a:pPr lvl="1"/>
            <a:r>
              <a:rPr lang="en-US" dirty="0"/>
              <a:t>Include: Select data items that are fully </a:t>
            </a:r>
            <a:r>
              <a:rPr lang="en-US" b="1" dirty="0"/>
              <a:t>included</a:t>
            </a:r>
            <a:r>
              <a:rPr lang="en-US" dirty="0"/>
              <a:t> in rectangle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 Which variant would you prefer?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421A-45F9-4D21-9E96-5228B3D19812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7</a:t>
            </a:fld>
            <a:endParaRPr lang="aa-E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7092F-9935-4FAA-ABBD-1CE435F3C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94" y="3476496"/>
            <a:ext cx="3807556" cy="2700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425AF8-A1AE-4128-A936-CD0B914C8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275" y="545419"/>
            <a:ext cx="3879777" cy="27516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BC0F37E-E68E-4F4B-AA77-80DF141177FC}"/>
              </a:ext>
            </a:extLst>
          </p:cNvPr>
          <p:cNvSpPr/>
          <p:nvPr/>
        </p:nvSpPr>
        <p:spPr>
          <a:xfrm>
            <a:off x="9171921" y="1115088"/>
            <a:ext cx="2181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Select by intersecting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31F7F8-7445-4CE5-99C9-3079C8043578}"/>
              </a:ext>
            </a:extLst>
          </p:cNvPr>
          <p:cNvSpPr/>
          <p:nvPr/>
        </p:nvSpPr>
        <p:spPr>
          <a:xfrm>
            <a:off x="9016006" y="3193297"/>
            <a:ext cx="1932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Select by including</a:t>
            </a:r>
          </a:p>
        </p:txBody>
      </p:sp>
    </p:spTree>
    <p:extLst>
      <p:ext uri="{BB962C8B-B14F-4D97-AF65-F5344CB8AC3E}">
        <p14:creationId xmlns:p14="http://schemas.microsoft.com/office/powerpoint/2010/main" val="1427718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see that some solutions are seemingly better than others. To better characterize what makes a good solution, we define </a:t>
            </a:r>
            <a:r>
              <a:rPr lang="en-US" b="1" dirty="0"/>
              <a:t>3</a:t>
            </a:r>
            <a:r>
              <a:rPr lang="en-US" dirty="0"/>
              <a:t> quality</a:t>
            </a:r>
            <a:r>
              <a:rPr lang="en-US" b="1" dirty="0"/>
              <a:t> criteria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b="1" dirty="0"/>
              <a:t>Expressiveness</a:t>
            </a:r>
          </a:p>
          <a:p>
            <a:r>
              <a:rPr lang="en-US" b="1" dirty="0"/>
              <a:t>Effectiveness</a:t>
            </a:r>
          </a:p>
          <a:p>
            <a:r>
              <a:rPr lang="en-US" b="1" dirty="0"/>
              <a:t>Efficiency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1B8B-E0E6-4380-9542-0268A4050BD1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8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45168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Expressiveness</a:t>
            </a:r>
          </a:p>
          <a:p>
            <a:r>
              <a:rPr lang="en-US" dirty="0"/>
              <a:t>Relates to faithfulness</a:t>
            </a:r>
          </a:p>
          <a:p>
            <a:r>
              <a:rPr lang="en-US" dirty="0"/>
              <a:t>An interactive visual data analysis solution is </a:t>
            </a:r>
            <a:r>
              <a:rPr lang="en-US" b="1" dirty="0"/>
              <a:t>expressive</a:t>
            </a:r>
          </a:p>
          <a:p>
            <a:pPr lvl="1"/>
            <a:r>
              <a:rPr lang="en-US" b="1" dirty="0"/>
              <a:t>if it communicates the relevant information</a:t>
            </a:r>
            <a:r>
              <a:rPr lang="en-US" dirty="0"/>
              <a:t> contained in the data, and only this information. No information is fabricated, no information is withheld.</a:t>
            </a:r>
          </a:p>
          <a:p>
            <a:pPr lvl="1"/>
            <a:r>
              <a:rPr lang="en-US" b="1" dirty="0"/>
              <a:t>if it allows users to carry out the actions needed</a:t>
            </a:r>
            <a:r>
              <a:rPr lang="en-US" dirty="0"/>
              <a:t> to acquire the desired information, and only these actions. Users are enabled to do exactly what is necessary for the task at hand.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E026-428F-41DE-91F2-BD337E13C5EB}" type="datetime1">
              <a:rPr lang="en-US" smtClean="0"/>
              <a:t>5/3/2023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9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123311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72C2AF10406C4FB2D4FFDA8DFFE429" ma:contentTypeVersion="4" ma:contentTypeDescription="Ein neues Dokument erstellen." ma:contentTypeScope="" ma:versionID="4ebda464b428364b2eb2e44155420b21">
  <xsd:schema xmlns:xsd="http://www.w3.org/2001/XMLSchema" xmlns:xs="http://www.w3.org/2001/XMLSchema" xmlns:p="http://schemas.microsoft.com/office/2006/metadata/properties" xmlns:ns3="5dac05bc-d8a2-4cf1-a26d-271b3a66f51e" targetNamespace="http://schemas.microsoft.com/office/2006/metadata/properties" ma:root="true" ma:fieldsID="e918fab693e2e3f98475ab9b9bab350e" ns3:_="">
    <xsd:import namespace="5dac05bc-d8a2-4cf1-a26d-271b3a66f5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c05bc-d8a2-4cf1-a26d-271b3a66f5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908C7C-C9C0-46DB-BC45-6E6561E0432F}">
  <ds:schemaRefs>
    <ds:schemaRef ds:uri="http://purl.org/dc/dcmitype/"/>
    <ds:schemaRef ds:uri="http://purl.org/dc/elements/1.1/"/>
    <ds:schemaRef ds:uri="5dac05bc-d8a2-4cf1-a26d-271b3a66f51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9327478-4D13-46F6-A916-DEDBC7800F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ac05bc-d8a2-4cf1-a26d-271b3a66f5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550DA4-9D3C-4B18-92FD-E222DE479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4009</Words>
  <Application>Microsoft Office PowerPoint</Application>
  <PresentationFormat>Widescreen</PresentationFormat>
  <Paragraphs>762</Paragraphs>
  <Slides>57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Calibri Light</vt:lpstr>
      <vt:lpstr>Cambria Math</vt:lpstr>
      <vt:lpstr>Wingdings</vt:lpstr>
      <vt:lpstr>Office Theme</vt:lpstr>
      <vt:lpstr>Acrobat Document</vt:lpstr>
      <vt:lpstr>Interactive Visual Data Analysis</vt:lpstr>
      <vt:lpstr>Objectives</vt:lpstr>
      <vt:lpstr>Overview</vt:lpstr>
      <vt:lpstr>Motivation</vt:lpstr>
      <vt:lpstr>Motivation</vt:lpstr>
      <vt:lpstr>Motivation</vt:lpstr>
      <vt:lpstr>Motivation</vt:lpstr>
      <vt:lpstr>Criteria</vt:lpstr>
      <vt:lpstr>Criteria</vt:lpstr>
      <vt:lpstr>Criteria</vt:lpstr>
      <vt:lpstr>Criteria</vt:lpstr>
      <vt:lpstr>Criteria</vt:lpstr>
      <vt:lpstr>Criteria</vt:lpstr>
      <vt:lpstr>Criteria</vt:lpstr>
      <vt:lpstr>Criteria</vt:lpstr>
      <vt:lpstr>Criteria</vt:lpstr>
      <vt:lpstr>Criteria</vt:lpstr>
      <vt:lpstr>Criteria</vt:lpstr>
      <vt:lpstr>Influencing factors</vt:lpstr>
      <vt:lpstr>Influencing factor: Data</vt:lpstr>
      <vt:lpstr>Influencing factor: Data</vt:lpstr>
      <vt:lpstr>Influencing factor: Data</vt:lpstr>
      <vt:lpstr>Influencing factor: Data</vt:lpstr>
      <vt:lpstr>Influencing factor: Data</vt:lpstr>
      <vt:lpstr>Influencing factor: Data</vt:lpstr>
      <vt:lpstr>Influencing factor: Data</vt:lpstr>
      <vt:lpstr>Influencing factor: Data</vt:lpstr>
      <vt:lpstr>Influencing factor: Data</vt:lpstr>
      <vt:lpstr>Influencing factor: Data</vt:lpstr>
      <vt:lpstr>Influencing factor: Data</vt:lpstr>
      <vt:lpstr>Influencing factor: Data</vt:lpstr>
      <vt:lpstr>Influencing factor: Data</vt:lpstr>
      <vt:lpstr>Influencing factor: Data</vt:lpstr>
      <vt:lpstr>Influencing factor: Data</vt:lpstr>
      <vt:lpstr>Influencing factor: Data</vt:lpstr>
      <vt:lpstr>Influencing factor: Data</vt:lpstr>
      <vt:lpstr>Influencing factor: Data</vt:lpstr>
      <vt:lpstr>Influencing factor: Data</vt:lpstr>
      <vt:lpstr>Influencing factor: Data</vt:lpstr>
      <vt:lpstr>Influencing factor: Analysis tasks</vt:lpstr>
      <vt:lpstr>Influencing factor: Analysis tasks</vt:lpstr>
      <vt:lpstr>Influencing factor: Analysis tasks</vt:lpstr>
      <vt:lpstr>Influencing factor: Analysis tasks</vt:lpstr>
      <vt:lpstr>Influencing factor: Analysis tasks</vt:lpstr>
      <vt:lpstr>Influencing factor: Analysis tasks</vt:lpstr>
      <vt:lpstr>Influencing factor: Analysis tasks</vt:lpstr>
      <vt:lpstr>Influencing factor: Analysis tasks</vt:lpstr>
      <vt:lpstr>Influencing factor: Analysis tasks</vt:lpstr>
      <vt:lpstr>Influencing factor: Analysis tasks</vt:lpstr>
      <vt:lpstr>Influencing factor: Analysis tasks</vt:lpstr>
      <vt:lpstr>Influencing factor: Analysis tasks</vt:lpstr>
      <vt:lpstr>Influencing factor: Analysis tasks</vt:lpstr>
      <vt:lpstr>Influencing factor: Context</vt:lpstr>
      <vt:lpstr>Summary</vt:lpstr>
      <vt:lpstr>Summary</vt:lpstr>
      <vt:lpstr>Assignments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Visual Data Analysis</dc:title>
  <dc:creator>Christian Tominski</dc:creator>
  <cp:lastModifiedBy>Christian Tominski</cp:lastModifiedBy>
  <cp:revision>243</cp:revision>
  <dcterms:created xsi:type="dcterms:W3CDTF">2021-08-20T10:48:44Z</dcterms:created>
  <dcterms:modified xsi:type="dcterms:W3CDTF">2023-05-03T16:19:17Z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0x010100A672C2AF10406C4FB2D4FFDA8DFFE429</vt:lpwstr>
  </property>
</Properties>
</file>